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9"/>
  </p:notesMasterIdLst>
  <p:handoutMasterIdLst>
    <p:handoutMasterId r:id="rId60"/>
  </p:handoutMasterIdLst>
  <p:sldIdLst>
    <p:sldId id="362" r:id="rId5"/>
    <p:sldId id="430" r:id="rId6"/>
    <p:sldId id="418" r:id="rId7"/>
    <p:sldId id="429" r:id="rId8"/>
    <p:sldId id="431" r:id="rId9"/>
    <p:sldId id="432" r:id="rId10"/>
    <p:sldId id="433" r:id="rId11"/>
    <p:sldId id="374" r:id="rId12"/>
    <p:sldId id="435" r:id="rId13"/>
    <p:sldId id="434" r:id="rId14"/>
    <p:sldId id="451" r:id="rId15"/>
    <p:sldId id="449" r:id="rId16"/>
    <p:sldId id="450" r:id="rId17"/>
    <p:sldId id="438" r:id="rId18"/>
    <p:sldId id="436" r:id="rId19"/>
    <p:sldId id="462" r:id="rId20"/>
    <p:sldId id="442" r:id="rId21"/>
    <p:sldId id="445" r:id="rId22"/>
    <p:sldId id="446" r:id="rId23"/>
    <p:sldId id="447" r:id="rId24"/>
    <p:sldId id="448" r:id="rId25"/>
    <p:sldId id="437" r:id="rId26"/>
    <p:sldId id="452" r:id="rId27"/>
    <p:sldId id="464" r:id="rId28"/>
    <p:sldId id="453" r:id="rId29"/>
    <p:sldId id="454" r:id="rId30"/>
    <p:sldId id="478" r:id="rId31"/>
    <p:sldId id="456" r:id="rId32"/>
    <p:sldId id="455" r:id="rId33"/>
    <p:sldId id="439" r:id="rId34"/>
    <p:sldId id="479" r:id="rId35"/>
    <p:sldId id="472" r:id="rId36"/>
    <p:sldId id="480" r:id="rId37"/>
    <p:sldId id="473" r:id="rId38"/>
    <p:sldId id="481" r:id="rId39"/>
    <p:sldId id="485" r:id="rId40"/>
    <p:sldId id="474" r:id="rId41"/>
    <p:sldId id="482" r:id="rId42"/>
    <p:sldId id="475" r:id="rId43"/>
    <p:sldId id="486" r:id="rId44"/>
    <p:sldId id="483" r:id="rId45"/>
    <p:sldId id="476" r:id="rId46"/>
    <p:sldId id="484" r:id="rId47"/>
    <p:sldId id="477" r:id="rId48"/>
    <p:sldId id="440" r:id="rId49"/>
    <p:sldId id="487" r:id="rId50"/>
    <p:sldId id="466" r:id="rId51"/>
    <p:sldId id="469" r:id="rId52"/>
    <p:sldId id="468" r:id="rId53"/>
    <p:sldId id="467" r:id="rId54"/>
    <p:sldId id="470" r:id="rId55"/>
    <p:sldId id="441" r:id="rId56"/>
    <p:sldId id="471" r:id="rId57"/>
    <p:sldId id="373" r:id="rId58"/>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Helvetica" panose="020B060402020202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A51EF-3747-465D-9620-58652AEB2B41}" v="436" dt="2023-02-23T11:56:11.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7" autoAdjust="0"/>
    <p:restoredTop sz="86420" autoAdjust="0"/>
  </p:normalViewPr>
  <p:slideViewPr>
    <p:cSldViewPr>
      <p:cViewPr varScale="1">
        <p:scale>
          <a:sx n="103" d="100"/>
          <a:sy n="103" d="100"/>
        </p:scale>
        <p:origin x="114" y="102"/>
      </p:cViewPr>
      <p:guideLst>
        <p:guide orient="horz" pos="2160"/>
        <p:guide pos="3840"/>
      </p:guideLst>
    </p:cSldViewPr>
  </p:slideViewPr>
  <p:outlineViewPr>
    <p:cViewPr>
      <p:scale>
        <a:sx n="33" d="100"/>
        <a:sy n="33" d="100"/>
      </p:scale>
      <p:origin x="0" y="-3306"/>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23/02/2023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23/02/2023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They are wrong and they make it harder for people to work with synthetic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16</a:t>
            </a:fld>
            <a:endParaRPr lang="en-GB"/>
          </a:p>
        </p:txBody>
      </p:sp>
    </p:spTree>
    <p:extLst>
      <p:ext uri="{BB962C8B-B14F-4D97-AF65-F5344CB8AC3E}">
        <p14:creationId xmlns:p14="http://schemas.microsoft.com/office/powerpoint/2010/main" val="214018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Counts of how many users of a cycle lane pass a given point according to a sensor?</a:t>
            </a:r>
          </a:p>
          <a:p>
            <a:pPr marL="0" indent="0">
              <a:buNone/>
            </a:pPr>
            <a:endParaRPr lang="en-GB" sz="1200"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17</a:t>
            </a:fld>
            <a:endParaRPr lang="en-GB"/>
          </a:p>
        </p:txBody>
      </p:sp>
    </p:spTree>
    <p:extLst>
      <p:ext uri="{BB962C8B-B14F-4D97-AF65-F5344CB8AC3E}">
        <p14:creationId xmlns:p14="http://schemas.microsoft.com/office/powerpoint/2010/main" val="1110205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Average high temperatures for next week according to Met Office forecasts?</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18</a:t>
            </a:fld>
            <a:endParaRPr lang="en-GB"/>
          </a:p>
        </p:txBody>
      </p:sp>
    </p:spTree>
    <p:extLst>
      <p:ext uri="{BB962C8B-B14F-4D97-AF65-F5344CB8AC3E}">
        <p14:creationId xmlns:p14="http://schemas.microsoft.com/office/powerpoint/2010/main" val="2881707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small samples of data that include actual responses but that are treated to prevent identification of the household or individual?</a:t>
            </a:r>
          </a:p>
        </p:txBody>
      </p:sp>
      <p:sp>
        <p:nvSpPr>
          <p:cNvPr id="4" name="Slide Number Placeholder 3"/>
          <p:cNvSpPr>
            <a:spLocks noGrp="1"/>
          </p:cNvSpPr>
          <p:nvPr>
            <p:ph type="sldNum" sz="quarter" idx="5"/>
          </p:nvPr>
        </p:nvSpPr>
        <p:spPr/>
        <p:txBody>
          <a:bodyPr/>
          <a:lstStyle/>
          <a:p>
            <a:fld id="{490AD8A2-07E5-465C-9C44-9F9F9187BFD0}" type="slidenum">
              <a:rPr lang="en-GB" smtClean="0"/>
              <a:t>19</a:t>
            </a:fld>
            <a:endParaRPr lang="en-GB"/>
          </a:p>
        </p:txBody>
      </p:sp>
    </p:spTree>
    <p:extLst>
      <p:ext uri="{BB962C8B-B14F-4D97-AF65-F5344CB8AC3E}">
        <p14:creationId xmlns:p14="http://schemas.microsoft.com/office/powerpoint/2010/main" val="2815068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answers to question put to the AI chatbot which learned via supervised and unsupervised training.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20</a:t>
            </a:fld>
            <a:endParaRPr lang="en-GB"/>
          </a:p>
        </p:txBody>
      </p:sp>
    </p:spTree>
    <p:extLst>
      <p:ext uri="{BB962C8B-B14F-4D97-AF65-F5344CB8AC3E}">
        <p14:creationId xmlns:p14="http://schemas.microsoft.com/office/powerpoint/2010/main" val="3387159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 completely fabricated anecdote about when “a co-worker stole your lunch but then almost choked because you inexplicably put peanut butter on a coronation chicken sandwich”.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21</a:t>
            </a:fld>
            <a:endParaRPr lang="en-GB"/>
          </a:p>
        </p:txBody>
      </p:sp>
    </p:spTree>
    <p:extLst>
      <p:ext uri="{BB962C8B-B14F-4D97-AF65-F5344CB8AC3E}">
        <p14:creationId xmlns:p14="http://schemas.microsoft.com/office/powerpoint/2010/main" val="21226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55416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313266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the original has two categorical variables and three numerical ones, does the synthetic have the same?</a:t>
            </a:r>
          </a:p>
          <a:p>
            <a:r>
              <a:rPr lang="en-GB" dirty="0"/>
              <a:t>Are there the same number of categories for the categorical variables and do the category counts match/have the same ratios?</a:t>
            </a:r>
          </a:p>
          <a:p>
            <a:r>
              <a:rPr lang="en-GB" dirty="0" err="1"/>
              <a:t>Dor</a:t>
            </a:r>
            <a:r>
              <a:rPr lang="en-GB" dirty="0"/>
              <a:t> the numerical variables have the same means, medians or modes? </a:t>
            </a:r>
          </a:p>
          <a:p>
            <a:r>
              <a:rPr lang="en-GB" dirty="0"/>
              <a:t>Do they have the same minima and maxima?</a:t>
            </a:r>
          </a:p>
          <a:p>
            <a:r>
              <a:rPr lang="en-GB" dirty="0"/>
              <a:t>Do they have the same standard deviations or interquartile ranges?</a:t>
            </a:r>
          </a:p>
          <a:p>
            <a:r>
              <a:rPr lang="en-GB" dirty="0"/>
              <a:t>Do the variables have the same distributions?</a:t>
            </a:r>
          </a:p>
          <a:p>
            <a:r>
              <a:rPr lang="en-GB" dirty="0"/>
              <a:t>Do the synthetic data match the style/documentation of the original?  For example, if the original has male coded as zero and female coded as 1, is that the same for the synthetic version or have they been switched?</a:t>
            </a:r>
          </a:p>
          <a:p>
            <a:r>
              <a:rPr lang="en-GB" dirty="0"/>
              <a:t>Does the volume of data match or does it deliberately not match (this is relevant to the purpose of the synthetic data, covered later)</a:t>
            </a:r>
          </a:p>
          <a:p>
            <a:r>
              <a:rPr lang="en-GB" dirty="0"/>
              <a:t>Does the original have relationships between data and should  these be preserved, ignored or deliberately reversed? (again, this comes down to purpose which we cover later). </a:t>
            </a:r>
          </a:p>
          <a:p>
            <a:r>
              <a:rPr lang="en-GB" dirty="0"/>
              <a:t>Are there other features that we need to consider?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337842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often important, but not necessarily straightforward, to maintain relatively simple relationships between 2 variables. </a:t>
            </a:r>
          </a:p>
          <a:p>
            <a:r>
              <a:rPr lang="en-GB" dirty="0"/>
              <a:t>It gets MUCH harder when there are more variables (and thus more relationships) or when the relationships are more complex. </a:t>
            </a:r>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338739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register to attend a CSS Drop-in, you can submit questions or topics in advance. This may help us prepare to discuss a specific topic or find examples that may be useful. </a:t>
            </a:r>
          </a:p>
        </p:txBody>
      </p:sp>
      <p:sp>
        <p:nvSpPr>
          <p:cNvPr id="4" name="Slide Number Placeholder 3"/>
          <p:cNvSpPr>
            <a:spLocks noGrp="1"/>
          </p:cNvSpPr>
          <p:nvPr>
            <p:ph type="sldNum" sz="quarter" idx="5"/>
          </p:nvPr>
        </p:nvSpPr>
        <p:spPr/>
        <p:txBody>
          <a:bodyPr/>
          <a:lstStyle/>
          <a:p>
            <a:fld id="{490AD8A2-07E5-465C-9C44-9F9F9187BFD0}" type="slidenum">
              <a:rPr lang="en-GB" smtClean="0"/>
              <a:t>7</a:t>
            </a:fld>
            <a:endParaRPr lang="en-GB"/>
          </a:p>
        </p:txBody>
      </p:sp>
    </p:spTree>
    <p:extLst>
      <p:ext uri="{BB962C8B-B14F-4D97-AF65-F5344CB8AC3E}">
        <p14:creationId xmlns:p14="http://schemas.microsoft.com/office/powerpoint/2010/main" val="3961904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can’t be entirely faithful on the pattern, AND the maximum for weight because that could potentially exactly recreate this outlier, which is a disclosure risk. </a:t>
            </a:r>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3611681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complexity of the data and/or the relationships between variables grows, it becomes increasingly hard to make everything very faithful. </a:t>
            </a:r>
          </a:p>
          <a:p>
            <a:endParaRPr lang="en-GB" dirty="0"/>
          </a:p>
          <a:p>
            <a:r>
              <a:rPr lang="en-GB" dirty="0"/>
              <a:t>Instead, high-fidelity data has to be custom built according to its use because it cannot be faithful on everything.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Complex synthetic data should be carefully checked to ensure that no case of the generated data matches any case in the original data set. </a:t>
            </a:r>
          </a:p>
          <a:p>
            <a:endParaRPr lang="en-GB" dirty="0"/>
          </a:p>
          <a:p>
            <a:r>
              <a:rPr lang="en-GB" dirty="0"/>
              <a:t>You don’t want to generate a bunch of fake people and accidentally created a name, city of residence and income that actually matches a real person. Even something as simple as height and weight of people, for example, cannot preserve the minimum or maximum of both height and weight as well as the relationship between height and weight because that would end up duplicating the real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2127132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Fortunately for us, high-fidelity data is not required for most purposes and medium or medium-high is good enough. The real skill is in matching the fidelity (and specifically what is and is not faithful) to the purpose for which it will be used. </a:t>
            </a:r>
          </a:p>
          <a:p>
            <a:endParaRPr lang="en-GB" dirty="0"/>
          </a:p>
          <a:p>
            <a:r>
              <a:rPr lang="en-GB" dirty="0"/>
              <a:t>Let’s look at an example. If we are trying to build a machine learning or AI tool to help identify potentially problematic skin lesions, but the data set we have available comes from a northern European country that has relatively non-diverse populations. As a result, our real data set has few photos of skin lesions on people of colour. </a:t>
            </a:r>
          </a:p>
          <a:p>
            <a:endParaRPr lang="en-GB" dirty="0"/>
          </a:p>
          <a:p>
            <a:r>
              <a:rPr lang="en-GB" dirty="0"/>
              <a:t>We want the tool to work on all kinds of people. So what to do? Ideally, we would go out and get more representative photos – a valid research project! But the reason we have few photos in the first place, namely that the clinics that are taking good photos, are well-funded ones in countries that are not representative of the world’s population. So, in the meantime, we can create synthetic datasets that start to redress the balance and allow some preliminary development to get started while more representative real photos are obtained. </a:t>
            </a:r>
          </a:p>
          <a:p>
            <a:endParaRPr lang="en-GB" dirty="0"/>
          </a:p>
          <a:p>
            <a:r>
              <a:rPr lang="en-GB" dirty="0"/>
              <a:t>So, this brings us nicely to the next topic, which is …</a:t>
            </a:r>
          </a:p>
        </p:txBody>
      </p:sp>
      <p:sp>
        <p:nvSpPr>
          <p:cNvPr id="4" name="Slide Number Placeholder 3"/>
          <p:cNvSpPr>
            <a:spLocks noGrp="1"/>
          </p:cNvSpPr>
          <p:nvPr>
            <p:ph type="sldNum" sz="quarter" idx="5"/>
          </p:nvPr>
        </p:nvSpPr>
        <p:spPr/>
        <p:txBody>
          <a:bodyPr/>
          <a:lstStyle/>
          <a:p>
            <a:fld id="{490AD8A2-07E5-465C-9C44-9F9F9187BFD0}" type="slidenum">
              <a:rPr lang="en-GB" smtClean="0"/>
              <a:t>29</a:t>
            </a:fld>
            <a:endParaRPr lang="en-GB"/>
          </a:p>
        </p:txBody>
      </p:sp>
    </p:spTree>
    <p:extLst>
      <p:ext uri="{BB962C8B-B14F-4D97-AF65-F5344CB8AC3E}">
        <p14:creationId xmlns:p14="http://schemas.microsoft.com/office/powerpoint/2010/main" val="1606088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4009021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purpose that you will probably be aware of, if not used yourself, is to preview your data. Another name for this might be a 'sample'</a:t>
            </a:r>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158557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real data cannot be used as a preview (for example if it is sensitive), then a synthetic preview is a useful option to show people what the data looks like in general. </a:t>
            </a:r>
          </a:p>
          <a:p>
            <a:endParaRPr lang="en-GB" dirty="0"/>
          </a:p>
          <a:p>
            <a:r>
              <a:rPr lang="en-GB" dirty="0"/>
              <a:t>Fidelity here only needs to be faithful to the shape of the data here, rather than size or believability. You might even have just a couple of rows of obviously fake data as long as it is useful to show how the real data will actually be structured when you get it. </a:t>
            </a:r>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3121654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purpose that some of you will know about is 'proof of concept'. Some disciplines call this a 'toy dataset' so you may seen it </a:t>
            </a:r>
            <a:r>
              <a:rPr lang="en-GB" dirty="0" err="1"/>
              <a:t>refered</a:t>
            </a:r>
            <a:r>
              <a:rPr lang="en-GB" dirty="0"/>
              <a:t> to that way if you go looking for code or tutorials on how to make or use it. </a:t>
            </a:r>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240709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dirty="0">
                <a:latin typeface="+mn-lt"/>
              </a:rPr>
              <a:t>If real data is not available for some reason, maybe it does not yet exist or maybe it is only available to people with approved projects, then you may need to create a synthetic data set to show that your idea works in principle. </a:t>
            </a:r>
          </a:p>
          <a:p>
            <a:endParaRPr lang="en-GB" sz="1200" b="0" i="0" u="none" strike="noStrike" baseline="0" dirty="0">
              <a:latin typeface="+mn-lt"/>
            </a:endParaRPr>
          </a:p>
          <a:p>
            <a:r>
              <a:rPr lang="en-GB" sz="1200" b="0" i="0" u="none" strike="noStrike" baseline="0" dirty="0">
                <a:latin typeface="+mn-lt"/>
              </a:rPr>
              <a:t>For example, remember the skin lesion detecting AI I mentioned earlier. There may not yet be any good photo datasets, but you might still want to show that you can get your AI to detect random colour splodges in simulated images and to classify them according to colour, roundness, etc. You could show how well your AI works on colour splodges made of primary colours, black and white images, grey scales, and various “skin tone” colours. </a:t>
            </a:r>
          </a:p>
          <a:p>
            <a:endParaRPr lang="en-GB" sz="1200" b="0" i="0" u="none" strike="noStrike" baseline="0" dirty="0">
              <a:latin typeface="+mn-lt"/>
            </a:endParaRPr>
          </a:p>
          <a:p>
            <a:r>
              <a:rPr lang="en-GB" sz="1200" b="0" i="0" u="none" strike="noStrike" baseline="0" dirty="0">
                <a:latin typeface="+mn-lt"/>
              </a:rPr>
              <a:t>These kind of datasets may be called “toy datasets” in some disciplines. They tend to be fairly low fidelity, quickly made, maybe initially small although if the early small-scale tests work well then they can be remade more faithfully or in larger volumes.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2845639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synthetic data when the real stuff is not available for various reasons or even when the real stuff is impossible. </a:t>
            </a:r>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3330294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the real data is simply not possible to get when or how you need it or it is impossible in reality. </a:t>
            </a:r>
          </a:p>
          <a:p>
            <a:endParaRPr lang="en-GB" dirty="0"/>
          </a:p>
          <a:p>
            <a:r>
              <a:rPr lang="en-GB" dirty="0"/>
              <a:t>This overlaps a bit with the Proof of Concept slide we just saw, but it extends beyond things that are Currently unavailable and goes into things that may NEVER be available, like good data for rare or very negative events. We do not have excellent data for 1000s of large earthquakes, for example, so testing products for earthquake safety may require that we use simulated earthquakes. </a:t>
            </a:r>
          </a:p>
          <a:p>
            <a:endParaRPr lang="en-GB" dirty="0"/>
          </a:p>
          <a:p>
            <a:r>
              <a:rPr lang="en-GB" dirty="0"/>
              <a:t>Similarly, we certainly don’t want to create unethical situations in real life to study how people might react, but we can simulate those situations and see if the outcomes surprise us. I used a lot of this in my masters degree on language development because we realised that it is, of course, unethical to raise a bunch of children without language just to see what happens when you put them together. </a:t>
            </a:r>
          </a:p>
          <a:p>
            <a:endParaRPr lang="en-GB" dirty="0"/>
          </a:p>
          <a:p>
            <a:r>
              <a:rPr lang="en-GB" dirty="0"/>
              <a:t>Also in this group, there are times we want really detailed records of things as they develop but which is impossible or burdensome to obtain in real time. Imagine you wanted to study the changes in chess strategy as a person went from total beginner to advanced player. No total beginner is going to agree to have every single game they play recorded in total detail, especially if they are not even sure they want to be serious about chess. </a:t>
            </a:r>
          </a:p>
          <a:p>
            <a:r>
              <a:rPr lang="en-GB" dirty="0"/>
              <a:t>I actually used this sort of thing in a paper I am presenting in summer in which I argue that innovations that have a radical effect are really hard to predict or study closely in real time and instead are almost always recognised in hindsight. </a:t>
            </a:r>
          </a:p>
          <a:p>
            <a:endParaRPr lang="en-GB" dirty="0"/>
          </a:p>
          <a:p>
            <a:r>
              <a:rPr lang="en-GB" dirty="0"/>
              <a:t>Faithfulness in hard to judge here because we don’t have much real data to compare to.  Instead of thinking about this sort of synthetic data as faithful or not, we need to ask if it is useful or not. </a:t>
            </a:r>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1793538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4181001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another purpose you are probably familiar with – presentation! This means any data intended to be made freely or publicly available, such as when you put it in presentations, share it in a tweet, put it into a github repo with your code, etc. </a:t>
            </a:r>
          </a:p>
          <a:p>
            <a:endParaRPr lang="en-GB" dirty="0"/>
          </a:p>
          <a:p>
            <a:r>
              <a:rPr lang="en-GB" dirty="0"/>
              <a:t>This includes teaching, by the way, although lots of things that are called “teaching datasets” may not be carefully anonymised data rather than synthetic. </a:t>
            </a:r>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2531558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 is fine to show real data in public situations, but this is not always appropriate. If it is not, then you need to create synthetic data to show publicly so that you can be sure that people understand and can reproduce your process or even reproduce your exact results (if they have access to the real data). </a:t>
            </a:r>
          </a:p>
          <a:p>
            <a:endParaRPr lang="en-GB" dirty="0"/>
          </a:p>
          <a:p>
            <a:r>
              <a:rPr lang="en-GB" dirty="0"/>
              <a:t>You might use this sort of synthetic data in slides at conferences, in github repositories to showcase your code or methods, or to teach students who do not yet have permission to access the real data. The UKDS, for example, has several teaching datasets although not all of these are synthetic. Some are carefully anonymised versions of real data. </a:t>
            </a:r>
          </a:p>
          <a:p>
            <a:endParaRPr lang="en-GB" dirty="0"/>
          </a:p>
          <a:p>
            <a:r>
              <a:rPr lang="en-GB" dirty="0"/>
              <a:t>Making a version of your data open to the public is important for </a:t>
            </a:r>
            <a:r>
              <a:rPr lang="en-GB" dirty="0" err="1"/>
              <a:t>reproducibity</a:t>
            </a:r>
            <a:r>
              <a:rPr lang="en-GB" dirty="0"/>
              <a:t> but is often overlooked. Many people rush to assume that their work cannot be made reproducible or cannot be made MORE reproducible but there are almost always options. Synthetic data is a very useful tool for reproducibility that researchers may not know about or may find too daunting to explore. The fact that you are here attending this session bodes well for you in this aspect! Thanks so much for contributing to open and reproducible science in this way!</a:t>
            </a:r>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4037318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useful purpose for synthetic data that many of you may not have considered – efficient and thorough code development!</a:t>
            </a:r>
          </a:p>
        </p:txBody>
      </p:sp>
      <p:sp>
        <p:nvSpPr>
          <p:cNvPr id="4" name="Slide Number Placeholder 3"/>
          <p:cNvSpPr>
            <a:spLocks noGrp="1"/>
          </p:cNvSpPr>
          <p:nvPr>
            <p:ph type="sldNum" sz="quarter" idx="5"/>
          </p:nvPr>
        </p:nvSpPr>
        <p:spPr/>
        <p:txBody>
          <a:bodyPr/>
          <a:lstStyle/>
          <a:p>
            <a:fld id="{490AD8A2-07E5-465C-9C44-9F9F9187BFD0}" type="slidenum">
              <a:rPr lang="en-GB" smtClean="0"/>
              <a:t>41</a:t>
            </a:fld>
            <a:endParaRPr lang="en-GB"/>
          </a:p>
        </p:txBody>
      </p:sp>
    </p:spTree>
    <p:extLst>
      <p:ext uri="{BB962C8B-B14F-4D97-AF65-F5344CB8AC3E}">
        <p14:creationId xmlns:p14="http://schemas.microsoft.com/office/powerpoint/2010/main" val="4019452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useful for making code that will be run by others, for making code that is ready to go at short notice, or for ensuring that the code works well and/or gives useful error messages under all possible circumstances. </a:t>
            </a:r>
          </a:p>
          <a:p>
            <a:endParaRPr lang="en-GB" dirty="0"/>
          </a:p>
          <a:p>
            <a:r>
              <a:rPr lang="en-GB" dirty="0"/>
              <a:t>For example, if you want to be the first researchers to use the new 2021 census data, you probably don’t want to wait until it is fully available to start working on ways to analyse or visualise it. Instead, you can work with existing data (or with details about what is likely to be available) and create something that you can run quickly once the data drops. </a:t>
            </a:r>
          </a:p>
          <a:p>
            <a:endParaRPr lang="en-GB" dirty="0"/>
          </a:p>
          <a:p>
            <a:r>
              <a:rPr lang="en-GB" dirty="0"/>
              <a:t>Another example would be if you are helping a colleague develop an R script to create a visualisation on highly secure data. You will never actually see that secure data, but your colleague will and needs to be able to work with it quickly because they only have a limited amount of time in the secure pod. </a:t>
            </a:r>
          </a:p>
          <a:p>
            <a:endParaRPr lang="en-GB" dirty="0"/>
          </a:p>
          <a:p>
            <a:r>
              <a:rPr lang="en-GB" dirty="0"/>
              <a:t>In many ways, this kind of data should NOT be very faithful to the real thing. You want to make sure your code deals well with all sort of conceivable errors or unlikely scenarios, etc. For example, what will your code do if it gets a null value where you have never had one before – best test it on data that has null values!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42</a:t>
            </a:fld>
            <a:endParaRPr lang="en-GB"/>
          </a:p>
        </p:txBody>
      </p:sp>
    </p:spTree>
    <p:extLst>
      <p:ext uri="{BB962C8B-B14F-4D97-AF65-F5344CB8AC3E}">
        <p14:creationId xmlns:p14="http://schemas.microsoft.com/office/powerpoint/2010/main" val="138093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modern purpose for synthetic data is remote work. Lots of us may not be located where the secure data we want to use is stored, for example if we are working at home, collaborating with people at other institutions, working on a remote HPC. All of these would be barriers if we could not use synthetic data. </a:t>
            </a:r>
          </a:p>
        </p:txBody>
      </p:sp>
      <p:sp>
        <p:nvSpPr>
          <p:cNvPr id="4" name="Slide Number Placeholder 3"/>
          <p:cNvSpPr>
            <a:spLocks noGrp="1"/>
          </p:cNvSpPr>
          <p:nvPr>
            <p:ph type="sldNum" sz="quarter" idx="5"/>
          </p:nvPr>
        </p:nvSpPr>
        <p:spPr/>
        <p:txBody>
          <a:bodyPr/>
          <a:lstStyle/>
          <a:p>
            <a:fld id="{490AD8A2-07E5-465C-9C44-9F9F9187BFD0}" type="slidenum">
              <a:rPr lang="en-GB" smtClean="0"/>
              <a:t>43</a:t>
            </a:fld>
            <a:endParaRPr lang="en-GB"/>
          </a:p>
        </p:txBody>
      </p:sp>
    </p:spTree>
    <p:extLst>
      <p:ext uri="{BB962C8B-B14F-4D97-AF65-F5344CB8AC3E}">
        <p14:creationId xmlns:p14="http://schemas.microsoft.com/office/powerpoint/2010/main" val="282679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bit like the code development when you expect someone else to be running the code. But it also applies to teams that work at different institutions and so can’t all access the same servers where the real data is stored if it cannot be shared freely. </a:t>
            </a:r>
          </a:p>
          <a:p>
            <a:endParaRPr lang="en-GB" dirty="0"/>
          </a:p>
          <a:p>
            <a:r>
              <a:rPr lang="en-GB" dirty="0"/>
              <a:t>Likewise, if you want time on a big computer like Bede you can’t expect to put secure or restricted data on there to run your analysis so you need a synthetic version that can be put there. </a:t>
            </a:r>
          </a:p>
          <a:p>
            <a:endParaRPr lang="en-GB" dirty="0"/>
          </a:p>
          <a:p>
            <a:r>
              <a:rPr lang="en-GB" dirty="0"/>
              <a:t>This kind of synthetic dataset is probably going to take a lot of work to make because it needs to be relatively high-fidelity, needs to be well documented and needs to be clearly communicated. </a:t>
            </a:r>
          </a:p>
          <a:p>
            <a:endParaRPr lang="en-GB" dirty="0"/>
          </a:p>
          <a:p>
            <a:r>
              <a:rPr lang="en-GB" dirty="0"/>
              <a:t>There may be other, specific or unique reasons for making synthetic data but these are some of the major categories of how synthetic data is used. Let’s now move on to…</a:t>
            </a:r>
          </a:p>
        </p:txBody>
      </p:sp>
      <p:sp>
        <p:nvSpPr>
          <p:cNvPr id="4" name="Slide Number Placeholder 3"/>
          <p:cNvSpPr>
            <a:spLocks noGrp="1"/>
          </p:cNvSpPr>
          <p:nvPr>
            <p:ph type="sldNum" sz="quarter" idx="5"/>
          </p:nvPr>
        </p:nvSpPr>
        <p:spPr/>
        <p:txBody>
          <a:bodyPr/>
          <a:lstStyle/>
          <a:p>
            <a:fld id="{490AD8A2-07E5-465C-9C44-9F9F9187BFD0}" type="slidenum">
              <a:rPr lang="en-GB" smtClean="0"/>
              <a:t>44</a:t>
            </a:fld>
            <a:endParaRPr lang="en-GB"/>
          </a:p>
        </p:txBody>
      </p:sp>
    </p:spTree>
    <p:extLst>
      <p:ext uri="{BB962C8B-B14F-4D97-AF65-F5344CB8AC3E}">
        <p14:creationId xmlns:p14="http://schemas.microsoft.com/office/powerpoint/2010/main" val="19037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45</a:t>
            </a:fld>
            <a:endParaRPr lang="en-US"/>
          </a:p>
        </p:txBody>
      </p:sp>
    </p:spTree>
    <p:extLst>
      <p:ext uri="{BB962C8B-B14F-4D97-AF65-F5344CB8AC3E}">
        <p14:creationId xmlns:p14="http://schemas.microsoft.com/office/powerpoint/2010/main" val="8707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only need a few examples, maybe as a preview or to test your code with extreme cases, then you might just “make up” some synthetic data. </a:t>
            </a:r>
          </a:p>
          <a:p>
            <a:endParaRPr lang="en-GB" dirty="0"/>
          </a:p>
          <a:p>
            <a:r>
              <a:rPr lang="en-GB" dirty="0"/>
              <a:t>Depending on what you need these examples for, they might be obviously synthetic or not. For example, one row might describe Joe Bloggs from Nowheresville or Phony </a:t>
            </a:r>
            <a:r>
              <a:rPr lang="en-GB" dirty="0" err="1"/>
              <a:t>McFakes</a:t>
            </a:r>
            <a:r>
              <a:rPr lang="en-GB" dirty="0"/>
              <a:t> from The Marianas Trench. </a:t>
            </a:r>
          </a:p>
          <a:p>
            <a:endParaRPr lang="en-GB" dirty="0"/>
          </a:p>
          <a:p>
            <a:r>
              <a:rPr lang="en-GB" dirty="0"/>
              <a:t>Likewise, they might be representative or not. For example, if you are trying to test your code for edge cases, make up some synthetic data with missing values or nonsense values like a height of 1000 </a:t>
            </a:r>
            <a:r>
              <a:rPr lang="en-GB" dirty="0" err="1"/>
              <a:t>centimeters</a:t>
            </a:r>
            <a:r>
              <a:rPr lang="en-GB" dirty="0"/>
              <a:t> or a weight of negative 20. </a:t>
            </a:r>
          </a:p>
          <a:p>
            <a:endParaRPr lang="en-GB" dirty="0"/>
          </a:p>
          <a:p>
            <a:r>
              <a:rPr lang="en-GB" dirty="0"/>
              <a:t>For small scale, handmade synthetic data, you can have exactly the data that you want to demonstrate or test what you want. </a:t>
            </a:r>
          </a:p>
        </p:txBody>
      </p:sp>
      <p:sp>
        <p:nvSpPr>
          <p:cNvPr id="4" name="Slide Number Placeholder 3"/>
          <p:cNvSpPr>
            <a:spLocks noGrp="1"/>
          </p:cNvSpPr>
          <p:nvPr>
            <p:ph type="sldNum" sz="quarter" idx="5"/>
          </p:nvPr>
        </p:nvSpPr>
        <p:spPr/>
        <p:txBody>
          <a:bodyPr/>
          <a:lstStyle/>
          <a:p>
            <a:fld id="{490AD8A2-07E5-465C-9C44-9F9F9187BFD0}" type="slidenum">
              <a:rPr lang="en-GB" smtClean="0"/>
              <a:t>47</a:t>
            </a:fld>
            <a:endParaRPr lang="en-GB"/>
          </a:p>
        </p:txBody>
      </p:sp>
    </p:spTree>
    <p:extLst>
      <p:ext uri="{BB962C8B-B14F-4D97-AF65-F5344CB8AC3E}">
        <p14:creationId xmlns:p14="http://schemas.microsoft.com/office/powerpoint/2010/main" val="242893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or nonsense values are more useful if you need a lot of data but it does not have to be high fidelity. So, this might be another phase of code testing, or it might be simply a way to demonstrate how your code works on large volumes of data when it does not matter much that the data be realistic. </a:t>
            </a:r>
          </a:p>
          <a:p>
            <a:endParaRPr lang="en-GB" dirty="0"/>
          </a:p>
          <a:p>
            <a:r>
              <a:rPr lang="en-GB" dirty="0"/>
              <a:t>This sort of thing may be quite basic (random numbers are easy to generate in most programming languages) and examples of how to do this will follow in the code demo section of today’s workshop. </a:t>
            </a:r>
          </a:p>
          <a:p>
            <a:endParaRPr lang="en-GB" dirty="0"/>
          </a:p>
          <a:p>
            <a:r>
              <a:rPr lang="en-GB" dirty="0"/>
              <a:t>If you want it to generate strings, combinations of numbers and strings, or strings in a particular format (such as an Uppercase letter followed by at least one but no more than 10 lowercase letters or to mimic an email address with @ and dot, then you may need to install a few basic packages or libraries and write a bit of code. </a:t>
            </a:r>
          </a:p>
          <a:p>
            <a:endParaRPr lang="en-GB" dirty="0"/>
          </a:p>
          <a:p>
            <a:r>
              <a:rPr lang="en-GB" dirty="0"/>
              <a:t>There are some ready-made packages or libraries to generate synthetic versions of common things (names, email addresses, postcodes, etc.) These include synthpop for R , Faker for python or </a:t>
            </a:r>
            <a:r>
              <a:rPr lang="en-GB" dirty="0" err="1"/>
              <a:t>Mockaroo</a:t>
            </a:r>
            <a:r>
              <a:rPr lang="en-GB" dirty="0"/>
              <a:t> via the web or API. </a:t>
            </a:r>
          </a:p>
        </p:txBody>
      </p:sp>
      <p:sp>
        <p:nvSpPr>
          <p:cNvPr id="4" name="Slide Number Placeholder 3"/>
          <p:cNvSpPr>
            <a:spLocks noGrp="1"/>
          </p:cNvSpPr>
          <p:nvPr>
            <p:ph type="sldNum" sz="quarter" idx="5"/>
          </p:nvPr>
        </p:nvSpPr>
        <p:spPr/>
        <p:txBody>
          <a:bodyPr/>
          <a:lstStyle/>
          <a:p>
            <a:fld id="{490AD8A2-07E5-465C-9C44-9F9F9187BFD0}" type="slidenum">
              <a:rPr lang="en-GB" smtClean="0"/>
              <a:t>48</a:t>
            </a:fld>
            <a:endParaRPr lang="en-GB"/>
          </a:p>
        </p:txBody>
      </p:sp>
    </p:spTree>
    <p:extLst>
      <p:ext uri="{BB962C8B-B14F-4D97-AF65-F5344CB8AC3E}">
        <p14:creationId xmlns:p14="http://schemas.microsoft.com/office/powerpoint/2010/main" val="4211882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Medium fidelity synthetic versions of data that contains relationships between two or more variables is probably best generated via more computational methods, such as machine learning algorithms, that can capture the pattern and then generate new data points that maintain the pattern. </a:t>
            </a:r>
          </a:p>
          <a:p>
            <a:endParaRPr lang="en-GB" dirty="0"/>
          </a:p>
          <a:p>
            <a:r>
              <a:rPr lang="en-GB" dirty="0"/>
              <a:t>There are more and less manual methods of applying machine learning algorithms. I demonstrate a fairly manual approach in the code demo to follow. This is probably the best option to follow if you want to make a high quality synthetic data set that matches a data set that you actually have access to, a data set that you know is structured in a particular way, or that is unique in some way. </a:t>
            </a:r>
          </a:p>
          <a:p>
            <a:endParaRPr lang="en-GB" dirty="0"/>
          </a:p>
          <a:p>
            <a:r>
              <a:rPr lang="en-GB" dirty="0"/>
              <a:t>The software packages I mentioned before, the synthpop, Faker, </a:t>
            </a:r>
            <a:r>
              <a:rPr lang="en-GB" dirty="0" err="1"/>
              <a:t>mockeroo</a:t>
            </a:r>
            <a:r>
              <a:rPr lang="en-GB" dirty="0"/>
              <a:t> type tools, these are made by applying machine learning algorithms to very standard data sets. So these too are ways to generate synthetic data via machine learning, but they are not based on applying machine learning to YOUR specific dataset. </a:t>
            </a:r>
          </a:p>
        </p:txBody>
      </p:sp>
      <p:sp>
        <p:nvSpPr>
          <p:cNvPr id="4" name="Slide Number Placeholder 3"/>
          <p:cNvSpPr>
            <a:spLocks noGrp="1"/>
          </p:cNvSpPr>
          <p:nvPr>
            <p:ph type="sldNum" sz="quarter" idx="5"/>
          </p:nvPr>
        </p:nvSpPr>
        <p:spPr/>
        <p:txBody>
          <a:bodyPr/>
          <a:lstStyle/>
          <a:p>
            <a:fld id="{490AD8A2-07E5-465C-9C44-9F9F9187BFD0}" type="slidenum">
              <a:rPr lang="en-GB" smtClean="0"/>
              <a:t>49</a:t>
            </a:fld>
            <a:endParaRPr lang="en-GB"/>
          </a:p>
        </p:txBody>
      </p:sp>
    </p:spTree>
    <p:extLst>
      <p:ext uri="{BB962C8B-B14F-4D97-AF65-F5344CB8AC3E}">
        <p14:creationId xmlns:p14="http://schemas.microsoft.com/office/powerpoint/2010/main" val="176926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when we say that data is “generated” we mean generated by a computer but this is not strictly necessary. </a:t>
            </a:r>
          </a:p>
          <a:p>
            <a:r>
              <a:rPr lang="en-GB" dirty="0"/>
              <a:t>For example, a string of numbers made up on the spot is still generated. </a:t>
            </a:r>
          </a:p>
          <a:p>
            <a:r>
              <a:rPr lang="en-GB" dirty="0"/>
              <a:t>A “commute” made by starting at a point identified by throwing a dart at a map followed by left turns when you pass a red car or right turns when you pass a green one and that ends at the nearest business after a chicken shop is a generated commute. </a:t>
            </a:r>
          </a:p>
          <a:p>
            <a:endParaRPr lang="en-GB" dirty="0"/>
          </a:p>
          <a:p>
            <a:r>
              <a:rPr lang="en-GB" dirty="0"/>
              <a:t>Even within computers, there are MANY ways to generate, from creating lists of “random” numbers to creating elaborate simulations and recording the actions or states of simulated actors, to machine learning models that predict new data to fit the classes they have learnt.  </a:t>
            </a:r>
          </a:p>
          <a:p>
            <a:endParaRPr lang="en-GB" dirty="0"/>
          </a:p>
          <a:p>
            <a:r>
              <a:rPr lang="en-GB" dirty="0"/>
              <a:t>But importantly, this all contrasts with OBSERVED data, which includes responses to surveys, temperature sensors, essays written by students, ticket sales, people making hash marks every time they see a target action happen, etc. </a:t>
            </a:r>
          </a:p>
          <a:p>
            <a:endParaRPr lang="en-GB" dirty="0"/>
          </a:p>
          <a:p>
            <a:r>
              <a:rPr lang="en-GB" dirty="0"/>
              <a:t>Let’s look at some examples that you may be familiar with. </a:t>
            </a:r>
          </a:p>
        </p:txBody>
      </p:sp>
      <p:sp>
        <p:nvSpPr>
          <p:cNvPr id="4" name="Slide Number Placeholder 3"/>
          <p:cNvSpPr>
            <a:spLocks noGrp="1"/>
          </p:cNvSpPr>
          <p:nvPr>
            <p:ph type="sldNum" sz="quarter" idx="5"/>
          </p:nvPr>
        </p:nvSpPr>
        <p:spPr/>
        <p:txBody>
          <a:bodyPr/>
          <a:lstStyle/>
          <a:p>
            <a:fld id="{490AD8A2-07E5-465C-9C44-9F9F9187BFD0}" type="slidenum">
              <a:rPr lang="en-GB" smtClean="0"/>
              <a:t>10</a:t>
            </a:fld>
            <a:endParaRPr lang="en-GB"/>
          </a:p>
        </p:txBody>
      </p:sp>
    </p:spTree>
    <p:extLst>
      <p:ext uri="{BB962C8B-B14F-4D97-AF65-F5344CB8AC3E}">
        <p14:creationId xmlns:p14="http://schemas.microsoft.com/office/powerpoint/2010/main" val="3547510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Simulations are any efforts to create a real-world situation in an artificial environment. The “real-world” thing there is doing a lot of heavy lifting because many of these simulations can be very abstract even if others really strive for realism. </a:t>
            </a:r>
          </a:p>
          <a:p>
            <a:r>
              <a:rPr lang="en-GB" dirty="0"/>
              <a:t>Simulations are useful for generating data about rare, unpredictable, hard-to-identify-in-real-time, or unethical events like earthquakes, plane crashes, early stroke symptoms, catastrophic deprivation, etc. </a:t>
            </a:r>
          </a:p>
          <a:p>
            <a:endParaRPr lang="en-GB" dirty="0"/>
          </a:p>
          <a:p>
            <a:r>
              <a:rPr lang="en-GB" dirty="0"/>
              <a:t>But they are also common for predicting commonplace outcomes of complex interactions. For example, weather forecasts are produced by very large scale simulations that recreate the real-world as much as possible under the laws of physics (as we understand them now). </a:t>
            </a:r>
          </a:p>
          <a:p>
            <a:endParaRPr lang="en-GB" dirty="0"/>
          </a:p>
          <a:p>
            <a:r>
              <a:rPr lang="en-GB" dirty="0"/>
              <a:t>I have used computer simulations, mostly a type called agent-based models, to recreate how I think actors might behave in various situations according to the rules I think matter. Epidemiology studies is a popular example of this. It is unethical to go around infecting people with something to observe how it spreads, but we can simulate a population (who live and work in specific places, have specific hobbies, etc.) and an infection ( with an R rate, incubation period, etc. ) and see how many people become infected within a given time frame. Importantly, with simulations you can then re-run it thousands or millions of times, with the same or different circumstances. What happens if people live closer together? What if people ride bikes instead of take the bus? What if vaccines drop infection rates by half? So on and so forth</a:t>
            </a:r>
            <a:r>
              <a:rPr lang="en-GB"/>
              <a:t>.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50</a:t>
            </a:fld>
            <a:endParaRPr lang="en-GB"/>
          </a:p>
        </p:txBody>
      </p:sp>
    </p:spTree>
    <p:extLst>
      <p:ext uri="{BB962C8B-B14F-4D97-AF65-F5344CB8AC3E}">
        <p14:creationId xmlns:p14="http://schemas.microsoft.com/office/powerpoint/2010/main" val="3647947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52</a:t>
            </a:fld>
            <a:endParaRPr lang="en-US"/>
          </a:p>
        </p:txBody>
      </p:sp>
    </p:spTree>
    <p:extLst>
      <p:ext uri="{BB962C8B-B14F-4D97-AF65-F5344CB8AC3E}">
        <p14:creationId xmlns:p14="http://schemas.microsoft.com/office/powerpoint/2010/main" val="4087169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slides are available on the UKDS Synthetic data github repo if you want to review the information or follow these links. One of my team members will share the link to that GitHub repo now, just to make sure it is easy for everyone to access. </a:t>
            </a:r>
          </a:p>
          <a:p>
            <a:endParaRPr lang="en-GB" dirty="0"/>
          </a:p>
          <a:p>
            <a:r>
              <a:rPr lang="en-GB" dirty="0"/>
              <a:t>Also, because I will now be moving to that repo to show you how to access the code demo! If we all try to go there to access it live via Binder, it will fail. There are too many of us. But if you have jupyter notebook installed on your computer you can download it and run the notebooks on your own machine and code along live with me. </a:t>
            </a:r>
          </a:p>
          <a:p>
            <a:br>
              <a:rPr lang="en-GB" dirty="0"/>
            </a:br>
            <a:r>
              <a:rPr lang="en-GB" dirty="0"/>
              <a:t>Otherwise, you can watch me and then open it and code along at your own pace later. Remember, this session is being recorded and you can watch it back when you want to code along live if that helps. </a:t>
            </a:r>
          </a:p>
        </p:txBody>
      </p:sp>
      <p:sp>
        <p:nvSpPr>
          <p:cNvPr id="4" name="Slide Number Placeholder 3"/>
          <p:cNvSpPr>
            <a:spLocks noGrp="1"/>
          </p:cNvSpPr>
          <p:nvPr>
            <p:ph type="sldNum" sz="quarter" idx="5"/>
          </p:nvPr>
        </p:nvSpPr>
        <p:spPr/>
        <p:txBody>
          <a:bodyPr/>
          <a:lstStyle/>
          <a:p>
            <a:fld id="{490AD8A2-07E5-465C-9C44-9F9F9187BFD0}" type="slidenum">
              <a:rPr lang="en-GB" smtClean="0"/>
              <a:t>53</a:t>
            </a:fld>
            <a:endParaRPr lang="en-GB"/>
          </a:p>
        </p:txBody>
      </p:sp>
    </p:spTree>
    <p:extLst>
      <p:ext uri="{BB962C8B-B14F-4D97-AF65-F5344CB8AC3E}">
        <p14:creationId xmlns:p14="http://schemas.microsoft.com/office/powerpoint/2010/main" val="383609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will have used or at least seen Lorem Ipsum placeholder text. This is useful for looking very much like English text even though it is generated rather than “real” text that anyone actually wrote down.</a:t>
            </a:r>
          </a:p>
        </p:txBody>
      </p:sp>
      <p:sp>
        <p:nvSpPr>
          <p:cNvPr id="4" name="Slide Number Placeholder 3"/>
          <p:cNvSpPr>
            <a:spLocks noGrp="1"/>
          </p:cNvSpPr>
          <p:nvPr>
            <p:ph type="sldNum" sz="quarter" idx="5"/>
          </p:nvPr>
        </p:nvSpPr>
        <p:spPr/>
        <p:txBody>
          <a:bodyPr/>
          <a:lstStyle/>
          <a:p>
            <a:fld id="{490AD8A2-07E5-465C-9C44-9F9F9187BFD0}" type="slidenum">
              <a:rPr lang="en-GB" smtClean="0"/>
              <a:t>11</a:t>
            </a:fld>
            <a:endParaRPr lang="en-GB"/>
          </a:p>
        </p:txBody>
      </p:sp>
    </p:spTree>
    <p:extLst>
      <p:ext uri="{BB962C8B-B14F-4D97-AF65-F5344CB8AC3E}">
        <p14:creationId xmlns:p14="http://schemas.microsoft.com/office/powerpoint/2010/main" val="312133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“fake” celebrities created by an AI that was trained on photos of real celebrities. </a:t>
            </a:r>
          </a:p>
        </p:txBody>
      </p:sp>
      <p:sp>
        <p:nvSpPr>
          <p:cNvPr id="4" name="Slide Number Placeholder 3"/>
          <p:cNvSpPr>
            <a:spLocks noGrp="1"/>
          </p:cNvSpPr>
          <p:nvPr>
            <p:ph type="sldNum" sz="quarter" idx="5"/>
          </p:nvPr>
        </p:nvSpPr>
        <p:spPr/>
        <p:txBody>
          <a:bodyPr/>
          <a:lstStyle/>
          <a:p>
            <a:fld id="{490AD8A2-07E5-465C-9C44-9F9F9187BFD0}" type="slidenum">
              <a:rPr lang="en-GB" smtClean="0"/>
              <a:t>12</a:t>
            </a:fld>
            <a:endParaRPr lang="en-GB"/>
          </a:p>
        </p:txBody>
      </p:sp>
    </p:spTree>
    <p:extLst>
      <p:ext uri="{BB962C8B-B14F-4D97-AF65-F5344CB8AC3E}">
        <p14:creationId xmlns:p14="http://schemas.microsoft.com/office/powerpoint/2010/main" val="364213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have probably also used a random number generator, this one from google, if you want to do a low-cost raffle or prize award sort of thing. </a:t>
            </a:r>
          </a:p>
        </p:txBody>
      </p:sp>
      <p:sp>
        <p:nvSpPr>
          <p:cNvPr id="4" name="Slide Number Placeholder 3"/>
          <p:cNvSpPr>
            <a:spLocks noGrp="1"/>
          </p:cNvSpPr>
          <p:nvPr>
            <p:ph type="sldNum" sz="quarter" idx="5"/>
          </p:nvPr>
        </p:nvSpPr>
        <p:spPr/>
        <p:txBody>
          <a:bodyPr/>
          <a:lstStyle/>
          <a:p>
            <a:fld id="{490AD8A2-07E5-465C-9C44-9F9F9187BFD0}" type="slidenum">
              <a:rPr lang="en-GB" smtClean="0"/>
              <a:t>13</a:t>
            </a:fld>
            <a:endParaRPr lang="en-GB"/>
          </a:p>
        </p:txBody>
      </p:sp>
    </p:spTree>
    <p:extLst>
      <p:ext uri="{BB962C8B-B14F-4D97-AF65-F5344CB8AC3E}">
        <p14:creationId xmlns:p14="http://schemas.microsoft.com/office/powerpoint/2010/main" val="182977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slightly more sophisticated random number generators, would be synthetic dice where you can specify how many dice (and how many sides each of those dice has) when rolling a “fake” handful of dice. This is useful for online games for example, where you are not relying on your friends to be completely honest about how they roll 2 D20 and one D4 in a virtual role playing game. </a:t>
            </a:r>
          </a:p>
        </p:txBody>
      </p:sp>
      <p:sp>
        <p:nvSpPr>
          <p:cNvPr id="4" name="Slide Number Placeholder 3"/>
          <p:cNvSpPr>
            <a:spLocks noGrp="1"/>
          </p:cNvSpPr>
          <p:nvPr>
            <p:ph type="sldNum" sz="quarter" idx="5"/>
          </p:nvPr>
        </p:nvSpPr>
        <p:spPr/>
        <p:txBody>
          <a:bodyPr/>
          <a:lstStyle/>
          <a:p>
            <a:fld id="{490AD8A2-07E5-465C-9C44-9F9F9187BFD0}" type="slidenum">
              <a:rPr lang="en-GB" smtClean="0"/>
              <a:t>14</a:t>
            </a:fld>
            <a:endParaRPr lang="en-GB"/>
          </a:p>
        </p:txBody>
      </p:sp>
    </p:spTree>
    <p:extLst>
      <p:ext uri="{BB962C8B-B14F-4D97-AF65-F5344CB8AC3E}">
        <p14:creationId xmlns:p14="http://schemas.microsoft.com/office/powerpoint/2010/main" val="294943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Synthetic data is NOT the same as real, observationally-sourced data that has been anonymised, de-personalised, noise-</a:t>
            </a:r>
            <a:r>
              <a:rPr lang="en-GB" sz="1200" dirty="0" err="1"/>
              <a:t>ified</a:t>
            </a:r>
            <a:r>
              <a:rPr lang="en-GB" sz="1200" dirty="0"/>
              <a:t> or otherwise treated to avoid identification. </a:t>
            </a:r>
          </a:p>
          <a:p>
            <a:pPr marL="0" indent="0">
              <a:buNone/>
            </a:pPr>
            <a:endParaRPr lang="en-GB" sz="1200" dirty="0"/>
          </a:p>
          <a:p>
            <a:pPr marL="0" indent="0">
              <a:buNone/>
            </a:pPr>
            <a:r>
              <a:rPr lang="en-GB" sz="1200" dirty="0"/>
              <a:t>This sort of data is important, but should be accurately described in other terms (like anonymised or de-personalised, etc.).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15</a:t>
            </a:fld>
            <a:endParaRPr lang="en-GB"/>
          </a:p>
        </p:txBody>
      </p:sp>
    </p:spTree>
    <p:extLst>
      <p:ext uri="{BB962C8B-B14F-4D97-AF65-F5344CB8AC3E}">
        <p14:creationId xmlns:p14="http://schemas.microsoft.com/office/powerpoint/2010/main" val="3012139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23/02/2023</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22216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23/02/2023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587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23/02/2023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8076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77555"/>
            <a:ext cx="11360800" cy="117941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3733">
                <a:solidFill>
                  <a:schemeClr val="tx1"/>
                </a:solidFill>
              </a:defRPr>
            </a:lvl1pPr>
            <a:lvl2pPr marL="1219170" lvl="1" indent="-423323">
              <a:spcBef>
                <a:spcPts val="2133"/>
              </a:spcBef>
              <a:spcAft>
                <a:spcPts val="0"/>
              </a:spcAft>
              <a:buSzPts val="1400"/>
              <a:buChar char="○"/>
              <a:defRPr sz="3200">
                <a:solidFill>
                  <a:schemeClr val="tx1"/>
                </a:solidFill>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724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23/02/2023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4053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23/02/2023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175615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23/02/2023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2800385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7" Type="http://schemas.openxmlformats.org/officeDocument/2006/relationships/hyperlink" Target="https://tinyurl.com/2sdjz8zv"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s://tinyurl.com/5hc96ukr" TargetMode="Externa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j.kasmire@manchester.ac.uk"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1FB171F-C083-20A8-E4FD-D2064E0EF075}"/>
              </a:ext>
            </a:extLst>
          </p:cNvPr>
          <p:cNvSpPr>
            <a:spLocks noGrp="1"/>
          </p:cNvSpPr>
          <p:nvPr>
            <p:ph type="title"/>
          </p:nvPr>
        </p:nvSpPr>
        <p:spPr>
          <a:xfrm>
            <a:off x="831851" y="1209040"/>
            <a:ext cx="5264150" cy="2578867"/>
          </a:xfrm>
        </p:spPr>
        <p:txBody>
          <a:bodyPr>
            <a:normAutofit/>
          </a:bodyPr>
          <a:lstStyle/>
          <a:p>
            <a:r>
              <a:rPr lang="en-GB" dirty="0">
                <a:latin typeface="Arial"/>
                <a:cs typeface="Arial"/>
              </a:rPr>
              <a:t>Synthetic Data: An introductory workshop</a:t>
            </a:r>
            <a:endParaRPr lang="en-US"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normAutofit fontScale="92500"/>
          </a:bodyPr>
          <a:lstStyle/>
          <a:p>
            <a:r>
              <a:rPr lang="en-GB" sz="2400" i="1" dirty="0" err="1">
                <a:latin typeface="Arial"/>
                <a:cs typeface="Arial"/>
              </a:rPr>
              <a:t>Dr.</a:t>
            </a:r>
            <a:r>
              <a:rPr lang="en-GB" sz="2400" i="1" dirty="0">
                <a:latin typeface="Arial"/>
                <a:cs typeface="Arial"/>
              </a:rPr>
              <a:t> J. Kasmire</a:t>
            </a:r>
            <a:endParaRPr lang="en-US" sz="2400" dirty="0">
              <a:latin typeface="Arial"/>
              <a:cs typeface="Arial"/>
            </a:endParaRPr>
          </a:p>
          <a:p>
            <a:r>
              <a:rPr lang="en-GB" sz="2400" i="1" dirty="0">
                <a:latin typeface="Arial"/>
                <a:cs typeface="Arial"/>
              </a:rPr>
              <a:t>Research Fellow</a:t>
            </a:r>
          </a:p>
          <a:p>
            <a:r>
              <a:rPr lang="en-GB" sz="2400" i="1" dirty="0">
                <a:latin typeface="Arial"/>
                <a:cs typeface="Arial"/>
              </a:rPr>
              <a:t>Cathie Marsh Institute/UK Data Service</a:t>
            </a:r>
            <a:endParaRPr lang="en-US" dirty="0"/>
          </a:p>
        </p:txBody>
      </p:sp>
      <p:sp>
        <p:nvSpPr>
          <p:cNvPr id="3" name="Slide Number Placeholder 2">
            <a:extLst>
              <a:ext uri="{FF2B5EF4-FFF2-40B4-BE49-F238E27FC236}">
                <a16:creationId xmlns:a16="http://schemas.microsoft.com/office/drawing/2014/main" id="{89B40B0B-BDD4-934E-8690-7D00D9EAE6BA}"/>
              </a:ext>
              <a:ext uri="{C183D7F6-B498-43B3-948B-1728B52AA6E4}">
                <adec:decorative xmlns:adec="http://schemas.microsoft.com/office/drawing/2017/decorative" val="1"/>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a:extLst>
              <a:ext uri="{FF2B5EF4-FFF2-40B4-BE49-F238E27FC236}">
                <a16:creationId xmlns:a16="http://schemas.microsoft.com/office/drawing/2014/main" id="{081F8F27-1C23-DE44-B435-0913D52578A2}"/>
              </a:ext>
              <a:ext uri="{C183D7F6-B498-43B3-948B-1728B52AA6E4}">
                <adec:decorative xmlns:adec="http://schemas.microsoft.com/office/drawing/2017/decorative" val="1"/>
              </a:ext>
            </a:extLst>
          </p:cNvPr>
          <p:cNvPicPr>
            <a:picLocks noGrp="1" noChangeAspect="1"/>
          </p:cNvPicPr>
          <p:nvPr>
            <p:ph type="pic" idx="13"/>
          </p:nvPr>
        </p:nvPicPr>
        <p:blipFill>
          <a:blip r:embed="rId2"/>
          <a:srcRect l="4994" r="4994"/>
          <a:stretch>
            <a:fillRect/>
          </a:stretch>
        </p:blipFill>
        <p:spPr/>
      </p:pic>
      <p:pic>
        <p:nvPicPr>
          <p:cNvPr id="8" name="Picture 6">
            <a:extLst>
              <a:ext uri="{C183D7F6-B498-43B3-948B-1728B52AA6E4}">
                <adec:decorative xmlns:adec="http://schemas.microsoft.com/office/drawing/2017/decorative" val="1"/>
              </a:ext>
            </a:extLst>
          </p:cNvPr>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pic>
        <p:nvPicPr>
          <p:cNvPr id="1026" name="Picture 2">
            <a:extLst>
              <a:ext uri="{FF2B5EF4-FFF2-40B4-BE49-F238E27FC236}">
                <a16:creationId xmlns:a16="http://schemas.microsoft.com/office/drawing/2014/main" id="{64271F9A-6FA3-85A1-B373-668DD22814C8}"/>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760" y="370235"/>
            <a:ext cx="346710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s</a:t>
            </a:r>
            <a:r>
              <a:rPr lang="en-GB" sz="3600" dirty="0"/>
              <a:t>ynthetic data?</a:t>
            </a:r>
          </a:p>
        </p:txBody>
      </p:sp>
      <p:sp>
        <p:nvSpPr>
          <p:cNvPr id="3" name="Text Placeholder 2"/>
          <p:cNvSpPr>
            <a:spLocks noGrp="1"/>
          </p:cNvSpPr>
          <p:nvPr>
            <p:ph type="body" sz="quarter" idx="13"/>
          </p:nvPr>
        </p:nvSpPr>
        <p:spPr/>
        <p:txBody>
          <a:bodyPr>
            <a:normAutofit/>
          </a:bodyPr>
          <a:lstStyle/>
          <a:p>
            <a:pPr marL="0" indent="0">
              <a:buNone/>
            </a:pPr>
            <a:r>
              <a:rPr lang="en-GB" sz="2800" dirty="0"/>
              <a:t>Synthetic data is any data that is generated rather than observed.</a:t>
            </a:r>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338045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333051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 2</a:t>
            </a:r>
            <a:endParaRPr lang="en-GB" sz="3600" dirty="0"/>
          </a:p>
        </p:txBody>
      </p:sp>
      <p:pic>
        <p:nvPicPr>
          <p:cNvPr id="8" name="Google Shape;106;p21" descr="A collage of a synthetic &quot;celebrity faces&quot; generated by an AI algorithm trained on faces of real celebrities. ">
            <a:extLst>
              <a:ext uri="{FF2B5EF4-FFF2-40B4-BE49-F238E27FC236}">
                <a16:creationId xmlns:a16="http://schemas.microsoft.com/office/drawing/2014/main" id="{FB779274-88C7-7021-AB00-C2AAA9047B45}"/>
              </a:ext>
            </a:extLst>
          </p:cNvPr>
          <p:cNvPicPr preferRelativeResize="0"/>
          <p:nvPr/>
        </p:nvPicPr>
        <p:blipFill>
          <a:blip r:embed="rId3">
            <a:alphaModFix/>
          </a:blip>
          <a:stretch>
            <a:fillRect/>
          </a:stretch>
        </p:blipFill>
        <p:spPr>
          <a:xfrm>
            <a:off x="5159896" y="1628800"/>
            <a:ext cx="6070410" cy="2880320"/>
          </a:xfrm>
          <a:prstGeom prst="rect">
            <a:avLst/>
          </a:prstGeom>
          <a:noFill/>
          <a:ln>
            <a:noFill/>
          </a:ln>
        </p:spPr>
      </p:pic>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pic>
        <p:nvPicPr>
          <p:cNvPr id="7" name="Google Shape;100;p20">
            <a:extLst>
              <a:ext uri="{FF2B5EF4-FFF2-40B4-BE49-F238E27FC236}">
                <a16:creationId xmlns:a16="http://schemas.microsoft.com/office/drawing/2014/main" id="{D9311600-E6B8-C1FB-3C11-D7D86FFF3E1A}"/>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88513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 3</a:t>
            </a:r>
            <a:endParaRPr lang="en-GB" sz="3600" dirty="0"/>
          </a:p>
        </p:txBody>
      </p:sp>
      <p:pic>
        <p:nvPicPr>
          <p:cNvPr id="7" name="Google Shape;100;p20">
            <a:extLst>
              <a:ext uri="{FF2B5EF4-FFF2-40B4-BE49-F238E27FC236}">
                <a16:creationId xmlns:a16="http://schemas.microsoft.com/office/drawing/2014/main" id="{D9311600-E6B8-C1FB-3C11-D7D86FFF3E1A}"/>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a:extLst>
              <a:ext uri="{FF2B5EF4-FFF2-40B4-BE49-F238E27FC236}">
                <a16:creationId xmlns:a16="http://schemas.microsoft.com/office/drawing/2014/main" id="{FB779274-88C7-7021-AB00-C2AAA9047B45}"/>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descr="Random number generator screenshot">
            <a:extLst>
              <a:ext uri="{FF2B5EF4-FFF2-40B4-BE49-F238E27FC236}">
                <a16:creationId xmlns:a16="http://schemas.microsoft.com/office/drawing/2014/main" id="{7EAC603E-C776-48DB-A4AB-9C03C29FBF34}"/>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35116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 4</a:t>
            </a:r>
            <a:endParaRPr lang="en-GB" sz="3600" dirty="0"/>
          </a:p>
        </p:txBody>
      </p:sp>
      <p:pic>
        <p:nvPicPr>
          <p:cNvPr id="7" name="Google Shape;100;p20">
            <a:extLst>
              <a:ext uri="{FF2B5EF4-FFF2-40B4-BE49-F238E27FC236}">
                <a16:creationId xmlns:a16="http://schemas.microsoft.com/office/drawing/2014/main" id="{D9311600-E6B8-C1FB-3C11-D7D86FFF3E1A}"/>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a:extLst>
              <a:ext uri="{FF2B5EF4-FFF2-40B4-BE49-F238E27FC236}">
                <a16:creationId xmlns:a16="http://schemas.microsoft.com/office/drawing/2014/main" id="{FB779274-88C7-7021-AB00-C2AAA9047B45}"/>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a:extLst>
              <a:ext uri="{FF2B5EF4-FFF2-40B4-BE49-F238E27FC236}">
                <a16:creationId xmlns:a16="http://schemas.microsoft.com/office/drawing/2014/main" id="{7EAC603E-C776-48DB-A4AB-9C03C29FBF34}"/>
              </a:ex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pic>
        <p:nvPicPr>
          <p:cNvPr id="10" name="Google Shape;118;p23" descr="A group of blue and black dice">
            <a:extLst>
              <a:ext uri="{FF2B5EF4-FFF2-40B4-BE49-F238E27FC236}">
                <a16:creationId xmlns:a16="http://schemas.microsoft.com/office/drawing/2014/main" id="{283D5E05-F9D8-5A8A-95C3-01CCF46941D2}"/>
              </a:ext>
            </a:extLst>
          </p:cNvPr>
          <p:cNvPicPr preferRelativeResize="0"/>
          <p:nvPr/>
        </p:nvPicPr>
        <p:blipFill>
          <a:blip r:embed="rId6">
            <a:alphaModFix/>
          </a:blip>
          <a:stretch>
            <a:fillRect/>
          </a:stretch>
        </p:blipFill>
        <p:spPr>
          <a:xfrm>
            <a:off x="6868443" y="4243227"/>
            <a:ext cx="3393198" cy="2198908"/>
          </a:xfrm>
          <a:prstGeom prst="rect">
            <a:avLst/>
          </a:prstGeom>
          <a:noFill/>
          <a:ln>
            <a:noFill/>
          </a:ln>
        </p:spPr>
      </p:pic>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spTree>
    <p:extLst>
      <p:ext uri="{BB962C8B-B14F-4D97-AF65-F5344CB8AC3E}">
        <p14:creationId xmlns:p14="http://schemas.microsoft.com/office/powerpoint/2010/main" val="90154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not s</a:t>
            </a:r>
            <a:r>
              <a:rPr lang="en-GB" sz="3600" dirty="0"/>
              <a:t>ynthetic data?</a:t>
            </a:r>
          </a:p>
        </p:txBody>
      </p:sp>
      <p:grpSp>
        <p:nvGrpSpPr>
          <p:cNvPr id="15" name="Group 14" descr="A graphic representation of how synth data is not equal to real data that has personal details removed and/or noise added. ">
            <a:extLst>
              <a:ext uri="{FF2B5EF4-FFF2-40B4-BE49-F238E27FC236}">
                <a16:creationId xmlns:a16="http://schemas.microsoft.com/office/drawing/2014/main" id="{A783EABE-4B8F-CEA8-B72A-FB98EE8FE9AC}"/>
              </a:ext>
            </a:extLst>
          </p:cNvPr>
          <p:cNvGrpSpPr/>
          <p:nvPr/>
        </p:nvGrpSpPr>
        <p:grpSpPr>
          <a:xfrm>
            <a:off x="838200" y="1239037"/>
            <a:ext cx="9291464" cy="4163091"/>
            <a:chOff x="838200" y="1239037"/>
            <a:chExt cx="9291464" cy="4163091"/>
          </a:xfrm>
        </p:grpSpPr>
        <p:sp>
          <p:nvSpPr>
            <p:cNvPr id="7" name="Plus Sign 6">
              <a:extLst>
                <a:ext uri="{FF2B5EF4-FFF2-40B4-BE49-F238E27FC236}">
                  <a16:creationId xmlns:a16="http://schemas.microsoft.com/office/drawing/2014/main" id="{DD8D5425-CD44-0F60-8BD5-C14A058BD6B2}"/>
                </a:ext>
              </a:extLst>
            </p:cNvPr>
            <p:cNvSpPr/>
            <p:nvPr/>
          </p:nvSpPr>
          <p:spPr>
            <a:xfrm>
              <a:off x="5375920" y="3429200"/>
              <a:ext cx="2160000" cy="1800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inus Sign 7">
              <a:extLst>
                <a:ext uri="{FF2B5EF4-FFF2-40B4-BE49-F238E27FC236}">
                  <a16:creationId xmlns:a16="http://schemas.microsoft.com/office/drawing/2014/main" id="{728F76C9-15D8-EDA1-82C2-42DAB05F80B8}"/>
                </a:ext>
              </a:extLst>
            </p:cNvPr>
            <p:cNvSpPr/>
            <p:nvPr/>
          </p:nvSpPr>
          <p:spPr>
            <a:xfrm>
              <a:off x="5375920" y="2151343"/>
              <a:ext cx="2160000" cy="2026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Not Equal 8">
              <a:extLst>
                <a:ext uri="{FF2B5EF4-FFF2-40B4-BE49-F238E27FC236}">
                  <a16:creationId xmlns:a16="http://schemas.microsoft.com/office/drawing/2014/main" id="{C0692AD1-0EB9-8DA7-A27A-462ED834B9B7}"/>
                </a:ext>
              </a:extLst>
            </p:cNvPr>
            <p:cNvSpPr/>
            <p:nvPr/>
          </p:nvSpPr>
          <p:spPr>
            <a:xfrm>
              <a:off x="3143672" y="1239037"/>
              <a:ext cx="2520000" cy="1800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1A5987B4-D986-9DE3-FC19-2B421784DFC2}"/>
                </a:ext>
              </a:extLst>
            </p:cNvPr>
            <p:cNvSpPr/>
            <p:nvPr/>
          </p:nvSpPr>
          <p:spPr>
            <a:xfrm>
              <a:off x="838200" y="1455872"/>
              <a:ext cx="2521496" cy="187220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51D93BC-3FE2-E2CE-A86B-1B50FF927F08}"/>
                </a:ext>
              </a:extLst>
            </p:cNvPr>
            <p:cNvSpPr/>
            <p:nvPr/>
          </p:nvSpPr>
          <p:spPr>
            <a:xfrm>
              <a:off x="5490364" y="1473550"/>
              <a:ext cx="4639300" cy="39285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E306B33-EF31-3AEE-7891-CE7091C16637}"/>
                </a:ext>
              </a:extLst>
            </p:cNvPr>
            <p:cNvSpPr/>
            <p:nvPr/>
          </p:nvSpPr>
          <p:spPr>
            <a:xfrm>
              <a:off x="7455771" y="4005064"/>
              <a:ext cx="2448271" cy="63403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395C4BF-FE02-3B63-2D55-83CEC3B20666}"/>
                </a:ext>
              </a:extLst>
            </p:cNvPr>
            <p:cNvSpPr/>
            <p:nvPr/>
          </p:nvSpPr>
          <p:spPr>
            <a:xfrm>
              <a:off x="7464153" y="2708920"/>
              <a:ext cx="2448271" cy="113078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72006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Terminology is important</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Some people use ‘synthetic data’ when they mean ‘anonymised’, ‘de-personalised’, etc. </a:t>
            </a:r>
          </a:p>
          <a:p>
            <a:pPr marL="0" indent="0">
              <a:buNone/>
            </a:pPr>
            <a:endParaRPr lang="en-GB" sz="2800" dirty="0"/>
          </a:p>
          <a:p>
            <a:pPr marL="0" indent="0">
              <a:buNone/>
            </a:pPr>
            <a:r>
              <a:rPr lang="en-GB" sz="2800" dirty="0"/>
              <a:t>They are wrong. </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349896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E1A31B5-53A8-779C-C809-7FABB2C28E74}"/>
              </a:ext>
            </a:extLst>
          </p:cNvPr>
          <p:cNvSpPr>
            <a:spLocks noGrp="1"/>
          </p:cNvSpPr>
          <p:nvPr>
            <p:ph type="title"/>
          </p:nvPr>
        </p:nvSpPr>
        <p:spPr>
          <a:xfrm>
            <a:off x="838200" y="365125"/>
            <a:ext cx="9977271" cy="548819"/>
          </a:xfrm>
        </p:spPr>
        <p:txBody>
          <a:bodyPr>
            <a:noAutofit/>
          </a:bodyPr>
          <a:lstStyle/>
          <a:p>
            <a:r>
              <a:rPr lang="en-GB" sz="3600" dirty="0"/>
              <a:t>Is data from a cycle lane sensor synthetic?</a:t>
            </a:r>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pic>
        <p:nvPicPr>
          <p:cNvPr id="8" name="Picture 7" descr="A mentimeter poll showed that 25 out of 27 respondents thought that data from a cycle lane sensor is not synthetic. 2 respondents said they were not sure. ">
            <a:extLst>
              <a:ext uri="{FF2B5EF4-FFF2-40B4-BE49-F238E27FC236}">
                <a16:creationId xmlns:a16="http://schemas.microsoft.com/office/drawing/2014/main" id="{0BD55501-50EF-F642-6EE1-F7621B41C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652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7780CA80-3BA6-4DB3-46CE-48492961A5ED}"/>
              </a:ext>
            </a:extLst>
          </p:cNvPr>
          <p:cNvSpPr txBox="1">
            <a:spLocks noGrp="1"/>
          </p:cNvSpPr>
          <p:nvPr>
            <p:ph type="title" idx="4294967295"/>
          </p:nvPr>
        </p:nvSpPr>
        <p:spPr>
          <a:xfrm>
            <a:off x="838200" y="365125"/>
            <a:ext cx="9977271" cy="5488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685800" rtl="0" eaLnBrk="1" latinLnBrk="0" hangingPunct="1">
              <a:spcBef>
                <a:spcPct val="0"/>
              </a:spcBef>
              <a:buNone/>
              <a:defRPr sz="3600" kern="1200">
                <a:solidFill>
                  <a:schemeClr val="tx1"/>
                </a:solidFill>
                <a:latin typeface="Arial" panose="020B0604020202020204" pitchFamily="34" charset="0"/>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a:ln>
                  <a:noFill/>
                </a:ln>
                <a:solidFill>
                  <a:schemeClr val="tx1"/>
                </a:solidFill>
                <a:effectLst/>
                <a:uLnTx/>
                <a:uFillTx/>
                <a:latin typeface="Arial" panose="020B0604020202020204" pitchFamily="34" charset="0"/>
                <a:ea typeface="+mj-ea"/>
                <a:cs typeface="+mj-cs"/>
              </a:rPr>
              <a:t>Are the predictions from weather forecasts synthetic data?</a:t>
            </a:r>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pic>
        <p:nvPicPr>
          <p:cNvPr id="8" name="Picture 7" descr="A mentimeter poll showed that 17 out of 33 respondents thought that predictions from weather forecasts were synthetic data. 14 respondents thought they were not synthetic data, and 2 respondents were not sure. ">
            <a:extLst>
              <a:ext uri="{FF2B5EF4-FFF2-40B4-BE49-F238E27FC236}">
                <a16:creationId xmlns:a16="http://schemas.microsoft.com/office/drawing/2014/main" id="{07F9FE51-9C4A-5470-7725-C33871C26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 y="0"/>
            <a:ext cx="12192000" cy="6858000"/>
          </a:xfrm>
          <a:prstGeom prst="rect">
            <a:avLst/>
          </a:prstGeom>
        </p:spPr>
      </p:pic>
    </p:spTree>
    <p:extLst>
      <p:ext uri="{BB962C8B-B14F-4D97-AF65-F5344CB8AC3E}">
        <p14:creationId xmlns:p14="http://schemas.microsoft.com/office/powerpoint/2010/main" val="69467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7CAE6795-E516-55B3-7059-1BFA9A28B3BC}"/>
              </a:ext>
            </a:extLst>
          </p:cNvPr>
          <p:cNvSpPr>
            <a:spLocks noGrp="1"/>
          </p:cNvSpPr>
          <p:nvPr>
            <p:ph type="title"/>
          </p:nvPr>
        </p:nvSpPr>
        <p:spPr>
          <a:xfrm>
            <a:off x="838200" y="365125"/>
            <a:ext cx="9977271" cy="548819"/>
          </a:xfrm>
        </p:spPr>
        <p:txBody>
          <a:bodyPr>
            <a:noAutofit/>
          </a:bodyPr>
          <a:lstStyle/>
          <a:p>
            <a:r>
              <a:rPr lang="en-GB" sz="3600" dirty="0"/>
              <a:t>Is census microdata synthetic?</a:t>
            </a:r>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pic>
        <p:nvPicPr>
          <p:cNvPr id="8" name="Picture 7" descr="A mentimeter poll showed that 30 out of 33 respondents thought that census microdata was not synthetic while 3 respondents thought that it was synthetic.">
            <a:extLst>
              <a:ext uri="{FF2B5EF4-FFF2-40B4-BE49-F238E27FC236}">
                <a16:creationId xmlns:a16="http://schemas.microsoft.com/office/drawing/2014/main" id="{28A338D8-2686-FD57-8812-031B95EEB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321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pic>
        <p:nvPicPr>
          <p:cNvPr id="2050" name="Picture 2">
            <a:extLst>
              <a:ext uri="{FF2B5EF4-FFF2-40B4-BE49-F238E27FC236}">
                <a16:creationId xmlns:a16="http://schemas.microsoft.com/office/drawing/2014/main" id="{667D4B65-465D-6B48-C241-099722003504}"/>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597" t="72129" r="31691"/>
          <a:stretch/>
        </p:blipFill>
        <p:spPr bwMode="auto">
          <a:xfrm>
            <a:off x="3719736" y="4615555"/>
            <a:ext cx="3744416" cy="9986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A3D254-305C-3025-B8B0-7C3EC0D097AA}"/>
              </a:ext>
              <a:ext uri="{C183D7F6-B498-43B3-948B-1728B52AA6E4}">
                <adec:decorative xmlns:adec="http://schemas.microsoft.com/office/drawing/2017/decorative" val="1"/>
              </a:ext>
            </a:extLst>
          </p:cNvPr>
          <p:cNvSpPr/>
          <p:nvPr/>
        </p:nvSpPr>
        <p:spPr>
          <a:xfrm>
            <a:off x="5015880" y="4615554"/>
            <a:ext cx="1080120" cy="9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D16673FE-5291-92B3-5ED7-60B5DB59EC76}"/>
              </a:ext>
              <a:ext uri="{C183D7F6-B498-43B3-948B-1728B52AA6E4}">
                <adec:decorative xmlns:adec="http://schemas.microsoft.com/office/drawing/2017/decorative" val="1"/>
              </a:ext>
            </a:extLst>
          </p:cNvPr>
          <p:cNvCxnSpPr/>
          <p:nvPr/>
        </p:nvCxnSpPr>
        <p:spPr>
          <a:xfrm flipH="1">
            <a:off x="6168008" y="3645024"/>
            <a:ext cx="648072" cy="864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7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2C919C4-A2E8-9AD6-CB6F-78D783DE32C9}"/>
              </a:ext>
            </a:extLst>
          </p:cNvPr>
          <p:cNvSpPr>
            <a:spLocks noGrp="1"/>
          </p:cNvSpPr>
          <p:nvPr>
            <p:ph type="title"/>
          </p:nvPr>
        </p:nvSpPr>
        <p:spPr>
          <a:xfrm>
            <a:off x="838200" y="365125"/>
            <a:ext cx="9977271" cy="548819"/>
          </a:xfrm>
        </p:spPr>
        <p:txBody>
          <a:bodyPr>
            <a:noAutofit/>
          </a:bodyPr>
          <a:lstStyle/>
          <a:p>
            <a:r>
              <a:rPr lang="en-GB" sz="3600" dirty="0"/>
              <a:t>Is the output from Chat GPT synthetic?</a:t>
            </a:r>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pic>
        <p:nvPicPr>
          <p:cNvPr id="8" name="Picture 7" descr="A mentimeter poll showed that 31 out of 36 respondents thought that the output from Chat GPT was synthetic data. 4 respondents thought it was not synthetic data, and 1 respondent was not sure. ">
            <a:extLst>
              <a:ext uri="{FF2B5EF4-FFF2-40B4-BE49-F238E27FC236}">
                <a16:creationId xmlns:a16="http://schemas.microsoft.com/office/drawing/2014/main" id="{A42CB142-3DE3-12CB-D5FC-3BD41CCAC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218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3C9F7EA6-C9CB-C130-308C-CDCEA2383B76}"/>
              </a:ext>
            </a:extLst>
          </p:cNvPr>
          <p:cNvSpPr>
            <a:spLocks noGrp="1"/>
          </p:cNvSpPr>
          <p:nvPr>
            <p:ph type="title"/>
          </p:nvPr>
        </p:nvSpPr>
        <p:spPr>
          <a:xfrm>
            <a:off x="838200" y="365125"/>
            <a:ext cx="9977271" cy="548819"/>
          </a:xfrm>
        </p:spPr>
        <p:txBody>
          <a:bodyPr>
            <a:noAutofit/>
          </a:bodyPr>
          <a:lstStyle/>
          <a:p>
            <a:r>
              <a:rPr lang="en-GB" dirty="0"/>
              <a:t>Is stuff you just made up in your head synthetic?</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pic>
        <p:nvPicPr>
          <p:cNvPr id="8" name="Picture 7" descr="A mentimeter poll showed that 28 out of 36 respondents thought that the something that has just been made up was synthetic data. 11 respondents thought it was not synthetic data, and 2 respondents were not sure. ">
            <a:extLst>
              <a:ext uri="{FF2B5EF4-FFF2-40B4-BE49-F238E27FC236}">
                <a16:creationId xmlns:a16="http://schemas.microsoft.com/office/drawing/2014/main" id="{ABB2EA05-1DE7-E8C1-64DE-E5A27C3F7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310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Fidelity</a:t>
            </a:r>
          </a:p>
        </p:txBody>
      </p:sp>
      <p:sp>
        <p:nvSpPr>
          <p:cNvPr id="2" name="Slide Number Placeholder 1"/>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403398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fidelity? </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Fidelity means faithfulness. </a:t>
            </a:r>
          </a:p>
          <a:p>
            <a:pPr marL="0" indent="0">
              <a:buNone/>
            </a:pPr>
            <a:endParaRPr lang="en-GB" sz="2800" dirty="0"/>
          </a:p>
          <a:p>
            <a:pPr marL="0" indent="0">
              <a:buNone/>
            </a:pPr>
            <a:r>
              <a:rPr lang="en-GB" sz="2800" dirty="0"/>
              <a:t>But data faithfulness is not binary.</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3418279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Synthetic data can be faithful on:</a:t>
            </a:r>
            <a:endParaRPr lang="en-GB" sz="3600" dirty="0"/>
          </a:p>
        </p:txBody>
      </p:sp>
      <p:sp>
        <p:nvSpPr>
          <p:cNvPr id="3" name="Text Placeholder 2"/>
          <p:cNvSpPr>
            <a:spLocks noGrp="1"/>
          </p:cNvSpPr>
          <p:nvPr>
            <p:ph type="body" sz="quarter" idx="13"/>
          </p:nvPr>
        </p:nvSpPr>
        <p:spPr/>
        <p:txBody>
          <a:bodyPr>
            <a:normAutofit/>
          </a:bodyPr>
          <a:lstStyle/>
          <a:p>
            <a:r>
              <a:rPr lang="en-GB" sz="2800" dirty="0"/>
              <a:t>number and/or type of variables?</a:t>
            </a:r>
          </a:p>
          <a:p>
            <a:r>
              <a:rPr lang="en-GB" sz="2800" dirty="0"/>
              <a:t>mean, range, standard deviation, distribution, etc.?</a:t>
            </a:r>
          </a:p>
          <a:p>
            <a:r>
              <a:rPr lang="en-GB" sz="2800" dirty="0"/>
              <a:t>documentation? </a:t>
            </a:r>
          </a:p>
          <a:p>
            <a:r>
              <a:rPr lang="en-GB" sz="2800" dirty="0"/>
              <a:t>volume of data? </a:t>
            </a:r>
          </a:p>
          <a:p>
            <a:r>
              <a:rPr lang="en-GB" sz="2800" dirty="0"/>
              <a:t>relationships between variables?</a:t>
            </a:r>
          </a:p>
          <a:p>
            <a:r>
              <a:rPr lang="en-GB" sz="2800" dirty="0"/>
              <a:t>other features?</a:t>
            </a:r>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677076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Low-fidelity example</a:t>
            </a:r>
            <a:endParaRPr lang="en-GB" sz="3600" dirty="0"/>
          </a:p>
        </p:txBody>
      </p:sp>
      <p:sp>
        <p:nvSpPr>
          <p:cNvPr id="3" name="TextBox 2">
            <a:extLst>
              <a:ext uri="{FF2B5EF4-FFF2-40B4-BE49-F238E27FC236}">
                <a16:creationId xmlns:a16="http://schemas.microsoft.com/office/drawing/2014/main" id="{8965D911-4487-A98E-656E-8869443CAD82}"/>
              </a:ext>
              <a:ext uri="{C183D7F6-B498-43B3-948B-1728B52AA6E4}">
                <adec:decorative xmlns:adec="http://schemas.microsoft.com/office/drawing/2017/decorative" val="0"/>
              </a:ext>
            </a:extLst>
          </p:cNvPr>
          <p:cNvSpPr txBox="1"/>
          <p:nvPr/>
        </p:nvSpPr>
        <p:spPr>
          <a:xfrm>
            <a:off x="1919536" y="1369649"/>
            <a:ext cx="936104" cy="2031325"/>
          </a:xfrm>
          <a:prstGeom prst="rect">
            <a:avLst/>
          </a:prstGeom>
          <a:noFill/>
        </p:spPr>
        <p:txBody>
          <a:bodyPr wrap="square" rtlCol="0">
            <a:spAutoFit/>
          </a:bodyPr>
          <a:lstStyle/>
          <a:p>
            <a:r>
              <a:rPr lang="en-GB" dirty="0"/>
              <a:t>Real						</a:t>
            </a:r>
          </a:p>
        </p:txBody>
      </p:sp>
      <p:graphicFrame>
        <p:nvGraphicFramePr>
          <p:cNvPr id="5" name="Table 5">
            <a:extLst>
              <a:ext uri="{FF2B5EF4-FFF2-40B4-BE49-F238E27FC236}">
                <a16:creationId xmlns:a16="http://schemas.microsoft.com/office/drawing/2014/main" id="{7F8C4636-EA3A-741E-F2D2-C76232BADD0E}"/>
              </a:ext>
            </a:extLst>
          </p:cNvPr>
          <p:cNvGraphicFramePr>
            <a:graphicFrameLocks noGrp="1"/>
          </p:cNvGraphicFramePr>
          <p:nvPr>
            <p:extLst>
              <p:ext uri="{D42A27DB-BD31-4B8C-83A1-F6EECF244321}">
                <p14:modId xmlns:p14="http://schemas.microsoft.com/office/powerpoint/2010/main" val="3448834143"/>
              </p:ext>
            </p:extLst>
          </p:nvPr>
        </p:nvGraphicFramePr>
        <p:xfrm>
          <a:off x="983432" y="1831314"/>
          <a:ext cx="3024336" cy="4189974"/>
        </p:xfrm>
        <a:graphic>
          <a:graphicData uri="http://schemas.openxmlformats.org/drawingml/2006/table">
            <a:tbl>
              <a:tblPr firstRow="1" bandRow="1">
                <a:tableStyleId>{3B4B98B0-60AC-42C2-AFA5-B58CD77FA1E5}</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76063">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1</a:t>
                      </a:r>
                    </a:p>
                  </a:txBody>
                  <a:tcPr/>
                </a:tc>
                <a:tc>
                  <a:txBody>
                    <a:bodyPr/>
                    <a:lstStyle/>
                    <a:p>
                      <a:r>
                        <a:rPr lang="en-GB" dirty="0"/>
                        <a:t>3</a:t>
                      </a:r>
                    </a:p>
                  </a:txBody>
                  <a:tcPr/>
                </a:tc>
                <a:tc>
                  <a:txBody>
                    <a:bodyPr/>
                    <a:lstStyle/>
                    <a:p>
                      <a:r>
                        <a:rPr lang="en-GB" dirty="0"/>
                        <a:t>45</a:t>
                      </a:r>
                    </a:p>
                  </a:txBody>
                  <a:tcPr/>
                </a:tc>
                <a:tc>
                  <a:txBody>
                    <a:bodyPr/>
                    <a:lstStyle/>
                    <a:p>
                      <a:r>
                        <a:rPr lang="en-GB" dirty="0"/>
                        <a:t>100</a:t>
                      </a:r>
                    </a:p>
                  </a:txBody>
                  <a:tcPr/>
                </a:tc>
                <a:extLst>
                  <a:ext uri="{0D108BD9-81ED-4DB2-BD59-A6C34878D82A}">
                    <a16:rowId xmlns:a16="http://schemas.microsoft.com/office/drawing/2014/main" val="83861875"/>
                  </a:ext>
                </a:extLst>
              </a:tr>
              <a:tr h="752297">
                <a:tc>
                  <a:txBody>
                    <a:bodyPr/>
                    <a:lstStyle/>
                    <a:p>
                      <a:r>
                        <a:rPr lang="en-GB" dirty="0"/>
                        <a:t>0</a:t>
                      </a:r>
                    </a:p>
                  </a:txBody>
                  <a:tcPr/>
                </a:tc>
                <a:tc>
                  <a:txBody>
                    <a:bodyPr/>
                    <a:lstStyle/>
                    <a:p>
                      <a:r>
                        <a:rPr lang="en-GB" dirty="0"/>
                        <a:t>9</a:t>
                      </a:r>
                    </a:p>
                  </a:txBody>
                  <a:tcPr/>
                </a:tc>
                <a:tc>
                  <a:txBody>
                    <a:bodyPr/>
                    <a:lstStyle/>
                    <a:p>
                      <a:r>
                        <a:rPr lang="en-GB" dirty="0"/>
                        <a:t>40</a:t>
                      </a:r>
                    </a:p>
                  </a:txBody>
                  <a:tcPr/>
                </a:tc>
                <a:tc>
                  <a:txBody>
                    <a:bodyPr/>
                    <a:lstStyle/>
                    <a:p>
                      <a:r>
                        <a:rPr lang="en-GB" dirty="0"/>
                        <a:t>200</a:t>
                      </a:r>
                    </a:p>
                  </a:txBody>
                  <a:tcPr/>
                </a:tc>
                <a:extLst>
                  <a:ext uri="{0D108BD9-81ED-4DB2-BD59-A6C34878D82A}">
                    <a16:rowId xmlns:a16="http://schemas.microsoft.com/office/drawing/2014/main" val="3456327180"/>
                  </a:ext>
                </a:extLst>
              </a:tr>
              <a:tr h="1191919">
                <a:tc>
                  <a:txBody>
                    <a:bodyPr/>
                    <a:lstStyle/>
                    <a:p>
                      <a:r>
                        <a:rPr lang="en-GB" dirty="0"/>
                        <a:t>0</a:t>
                      </a:r>
                    </a:p>
                  </a:txBody>
                  <a:tcPr/>
                </a:tc>
                <a:tc>
                  <a:txBody>
                    <a:bodyPr/>
                    <a:lstStyle/>
                    <a:p>
                      <a:r>
                        <a:rPr lang="en-GB" dirty="0"/>
                        <a:t>10</a:t>
                      </a:r>
                    </a:p>
                  </a:txBody>
                  <a:tcPr/>
                </a:tc>
                <a:tc>
                  <a:txBody>
                    <a:bodyPr/>
                    <a:lstStyle/>
                    <a:p>
                      <a:r>
                        <a:rPr lang="en-GB" dirty="0"/>
                        <a:t>40</a:t>
                      </a:r>
                    </a:p>
                  </a:txBody>
                  <a:tcPr/>
                </a:tc>
                <a:tc>
                  <a:txBody>
                    <a:bodyPr/>
                    <a:lstStyle/>
                    <a:p>
                      <a:r>
                        <a:rPr lang="en-GB" dirty="0"/>
                        <a:t>300</a:t>
                      </a:r>
                    </a:p>
                  </a:txBody>
                  <a:tcPr/>
                </a:tc>
                <a:extLst>
                  <a:ext uri="{0D108BD9-81ED-4DB2-BD59-A6C34878D82A}">
                    <a16:rowId xmlns:a16="http://schemas.microsoft.com/office/drawing/2014/main" val="1139984804"/>
                  </a:ext>
                </a:extLst>
              </a:tr>
              <a:tr h="1026004">
                <a:tc>
                  <a:txBody>
                    <a:bodyPr/>
                    <a:lstStyle/>
                    <a:p>
                      <a:r>
                        <a:rPr lang="en-GB" dirty="0"/>
                        <a:t>1</a:t>
                      </a:r>
                    </a:p>
                  </a:txBody>
                  <a:tcPr/>
                </a:tc>
                <a:tc>
                  <a:txBody>
                    <a:bodyPr/>
                    <a:lstStyle/>
                    <a:p>
                      <a:r>
                        <a:rPr lang="en-GB" dirty="0"/>
                        <a:t>9</a:t>
                      </a:r>
                    </a:p>
                  </a:txBody>
                  <a:tcPr/>
                </a:tc>
                <a:tc>
                  <a:txBody>
                    <a:bodyPr/>
                    <a:lstStyle/>
                    <a:p>
                      <a:r>
                        <a:rPr lang="en-GB" dirty="0"/>
                        <a:t>55</a:t>
                      </a:r>
                    </a:p>
                  </a:txBody>
                  <a:tcPr/>
                </a:tc>
                <a:tc>
                  <a:txBody>
                    <a:bodyPr/>
                    <a:lstStyle/>
                    <a:p>
                      <a:r>
                        <a:rPr lang="en-GB" dirty="0"/>
                        <a:t>200</a:t>
                      </a:r>
                    </a:p>
                  </a:txBody>
                  <a:tcPr/>
                </a:tc>
                <a:extLst>
                  <a:ext uri="{0D108BD9-81ED-4DB2-BD59-A6C34878D82A}">
                    <a16:rowId xmlns:a16="http://schemas.microsoft.com/office/drawing/2014/main" val="3357219580"/>
                  </a:ext>
                </a:extLst>
              </a:tr>
            </a:tbl>
          </a:graphicData>
        </a:graphic>
      </p:graphicFrame>
      <p:sp>
        <p:nvSpPr>
          <p:cNvPr id="7" name="TextBox 6">
            <a:extLst>
              <a:ext uri="{FF2B5EF4-FFF2-40B4-BE49-F238E27FC236}">
                <a16:creationId xmlns:a16="http://schemas.microsoft.com/office/drawing/2014/main" id="{A9B8E039-C6EF-87EA-9F06-44554C365B6A}"/>
              </a:ext>
              <a:ext uri="{C183D7F6-B498-43B3-948B-1728B52AA6E4}">
                <adec:decorative xmlns:adec="http://schemas.microsoft.com/office/drawing/2017/decorative" val="0"/>
              </a:ext>
            </a:extLst>
          </p:cNvPr>
          <p:cNvSpPr txBox="1"/>
          <p:nvPr/>
        </p:nvSpPr>
        <p:spPr>
          <a:xfrm>
            <a:off x="7184504" y="1340768"/>
            <a:ext cx="2655912" cy="369332"/>
          </a:xfrm>
          <a:prstGeom prst="rect">
            <a:avLst/>
          </a:prstGeom>
          <a:noFill/>
        </p:spPr>
        <p:txBody>
          <a:bodyPr wrap="square" rtlCol="0">
            <a:spAutoFit/>
          </a:bodyPr>
          <a:lstStyle/>
          <a:p>
            <a:r>
              <a:rPr lang="en-GB" dirty="0"/>
              <a:t>Synthetic</a:t>
            </a:r>
          </a:p>
        </p:txBody>
      </p:sp>
      <p:graphicFrame>
        <p:nvGraphicFramePr>
          <p:cNvPr id="6" name="Table 5">
            <a:extLst>
              <a:ext uri="{FF2B5EF4-FFF2-40B4-BE49-F238E27FC236}">
                <a16:creationId xmlns:a16="http://schemas.microsoft.com/office/drawing/2014/main" id="{2DEC99A0-51F0-C3CE-1F62-1E967E8AEEF5}"/>
              </a:ext>
            </a:extLst>
          </p:cNvPr>
          <p:cNvGraphicFramePr>
            <a:graphicFrameLocks noGrp="1"/>
          </p:cNvGraphicFramePr>
          <p:nvPr>
            <p:extLst>
              <p:ext uri="{D42A27DB-BD31-4B8C-83A1-F6EECF244321}">
                <p14:modId xmlns:p14="http://schemas.microsoft.com/office/powerpoint/2010/main" val="1227716567"/>
              </p:ext>
            </p:extLst>
          </p:nvPr>
        </p:nvGraphicFramePr>
        <p:xfrm>
          <a:off x="6384032" y="1831314"/>
          <a:ext cx="3024336" cy="4122347"/>
        </p:xfrm>
        <a:graphic>
          <a:graphicData uri="http://schemas.openxmlformats.org/drawingml/2006/table">
            <a:tbl>
              <a:tblPr firstRow="1" bandRow="1">
                <a:tableStyleId>{3B4B98B0-60AC-42C2-AFA5-B58CD77FA1E5}</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08436">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3</a:t>
                      </a:r>
                    </a:p>
                  </a:txBody>
                  <a:tcPr/>
                </a:tc>
                <a:tc>
                  <a:txBody>
                    <a:bodyPr/>
                    <a:lstStyle/>
                    <a:p>
                      <a:r>
                        <a:rPr lang="en-GB" dirty="0"/>
                        <a:t>3</a:t>
                      </a:r>
                    </a:p>
                  </a:txBody>
                  <a:tcPr/>
                </a:tc>
                <a:tc>
                  <a:txBody>
                    <a:bodyPr/>
                    <a:lstStyle/>
                    <a:p>
                      <a:r>
                        <a:rPr lang="en-GB" dirty="0"/>
                        <a:t>45</a:t>
                      </a:r>
                    </a:p>
                  </a:txBody>
                  <a:tcPr/>
                </a:tc>
                <a:tc>
                  <a:txBody>
                    <a:bodyPr/>
                    <a:lstStyle/>
                    <a:p>
                      <a:r>
                        <a:rPr lang="en-GB" dirty="0"/>
                        <a:t>100.63</a:t>
                      </a:r>
                    </a:p>
                  </a:txBody>
                  <a:tcPr/>
                </a:tc>
                <a:extLst>
                  <a:ext uri="{0D108BD9-81ED-4DB2-BD59-A6C34878D82A}">
                    <a16:rowId xmlns:a16="http://schemas.microsoft.com/office/drawing/2014/main" val="83861875"/>
                  </a:ext>
                </a:extLst>
              </a:tr>
              <a:tr h="752297">
                <a:tc>
                  <a:txBody>
                    <a:bodyPr/>
                    <a:lstStyle/>
                    <a:p>
                      <a:r>
                        <a:rPr lang="en-GB" dirty="0"/>
                        <a:t>3</a:t>
                      </a:r>
                    </a:p>
                  </a:txBody>
                  <a:tcPr/>
                </a:tc>
                <a:tc>
                  <a:txBody>
                    <a:bodyPr/>
                    <a:lstStyle/>
                    <a:p>
                      <a:r>
                        <a:rPr lang="en-GB" dirty="0"/>
                        <a:t>6</a:t>
                      </a:r>
                    </a:p>
                  </a:txBody>
                  <a:tcPr/>
                </a:tc>
                <a:tc>
                  <a:txBody>
                    <a:bodyPr/>
                    <a:lstStyle/>
                    <a:p>
                      <a:r>
                        <a:rPr lang="en-GB" dirty="0"/>
                        <a:t>45</a:t>
                      </a:r>
                    </a:p>
                  </a:txBody>
                  <a:tcPr/>
                </a:tc>
                <a:tc>
                  <a:txBody>
                    <a:bodyPr/>
                    <a:lstStyle/>
                    <a:p>
                      <a:r>
                        <a:rPr lang="en-GB" dirty="0"/>
                        <a:t>234.98</a:t>
                      </a:r>
                    </a:p>
                  </a:txBody>
                  <a:tcPr/>
                </a:tc>
                <a:extLst>
                  <a:ext uri="{0D108BD9-81ED-4DB2-BD59-A6C34878D82A}">
                    <a16:rowId xmlns:a16="http://schemas.microsoft.com/office/drawing/2014/main" val="3456327180"/>
                  </a:ext>
                </a:extLst>
              </a:tr>
              <a:tr h="1191919">
                <a:tc>
                  <a:txBody>
                    <a:bodyPr/>
                    <a:lstStyle/>
                    <a:p>
                      <a:r>
                        <a:rPr lang="en-GB" dirty="0"/>
                        <a:t>4</a:t>
                      </a:r>
                    </a:p>
                  </a:txBody>
                  <a:tcPr/>
                </a:tc>
                <a:tc>
                  <a:txBody>
                    <a:bodyPr/>
                    <a:lstStyle/>
                    <a:p>
                      <a:r>
                        <a:rPr lang="en-GB" dirty="0"/>
                        <a:t>5</a:t>
                      </a:r>
                    </a:p>
                  </a:txBody>
                  <a:tcPr/>
                </a:tc>
                <a:tc>
                  <a:txBody>
                    <a:bodyPr/>
                    <a:lstStyle/>
                    <a:p>
                      <a:r>
                        <a:rPr lang="en-GB" dirty="0"/>
                        <a:t>45</a:t>
                      </a:r>
                    </a:p>
                  </a:txBody>
                  <a:tcPr/>
                </a:tc>
                <a:tc>
                  <a:txBody>
                    <a:bodyPr/>
                    <a:lstStyle/>
                    <a:p>
                      <a:r>
                        <a:rPr lang="en-GB" dirty="0"/>
                        <a:t>297.22</a:t>
                      </a:r>
                    </a:p>
                  </a:txBody>
                  <a:tcPr/>
                </a:tc>
                <a:extLst>
                  <a:ext uri="{0D108BD9-81ED-4DB2-BD59-A6C34878D82A}">
                    <a16:rowId xmlns:a16="http://schemas.microsoft.com/office/drawing/2014/main" val="1139984804"/>
                  </a:ext>
                </a:extLst>
              </a:tr>
              <a:tr h="1026004">
                <a:tc>
                  <a:txBody>
                    <a:bodyPr/>
                    <a:lstStyle/>
                    <a:p>
                      <a:r>
                        <a:rPr lang="en-GB" dirty="0"/>
                        <a:t>4</a:t>
                      </a:r>
                    </a:p>
                  </a:txBody>
                  <a:tcPr/>
                </a:tc>
                <a:tc>
                  <a:txBody>
                    <a:bodyPr/>
                    <a:lstStyle/>
                    <a:p>
                      <a:r>
                        <a:rPr lang="en-GB" dirty="0"/>
                        <a:t>8</a:t>
                      </a:r>
                    </a:p>
                  </a:txBody>
                  <a:tcPr/>
                </a:tc>
                <a:tc>
                  <a:txBody>
                    <a:bodyPr/>
                    <a:lstStyle/>
                    <a:p>
                      <a:r>
                        <a:rPr lang="en-GB" dirty="0"/>
                        <a:t>45</a:t>
                      </a:r>
                    </a:p>
                  </a:txBody>
                  <a:tcPr/>
                </a:tc>
                <a:tc>
                  <a:txBody>
                    <a:bodyPr/>
                    <a:lstStyle/>
                    <a:p>
                      <a:r>
                        <a:rPr lang="en-GB" dirty="0"/>
                        <a:t>174.99</a:t>
                      </a:r>
                    </a:p>
                  </a:txBody>
                  <a:tcPr/>
                </a:tc>
                <a:extLst>
                  <a:ext uri="{0D108BD9-81ED-4DB2-BD59-A6C34878D82A}">
                    <a16:rowId xmlns:a16="http://schemas.microsoft.com/office/drawing/2014/main" val="3357219580"/>
                  </a:ext>
                </a:extLst>
              </a:tr>
            </a:tbl>
          </a:graphicData>
        </a:graphic>
      </p:graphicFrame>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spTree>
    <p:extLst>
      <p:ext uri="{BB962C8B-B14F-4D97-AF65-F5344CB8AC3E}">
        <p14:creationId xmlns:p14="http://schemas.microsoft.com/office/powerpoint/2010/main" val="236622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Relationships between variables</a:t>
            </a:r>
            <a:endParaRPr lang="en-GB" sz="3600" dirty="0"/>
          </a:p>
        </p:txBody>
      </p:sp>
      <p:pic>
        <p:nvPicPr>
          <p:cNvPr id="10" name="Google Shape;132;p25" descr="A graph showing weight correlating with height">
            <a:extLst>
              <a:ext uri="{FF2B5EF4-FFF2-40B4-BE49-F238E27FC236}">
                <a16:creationId xmlns:a16="http://schemas.microsoft.com/office/drawing/2014/main" id="{05AEEC5D-BBEC-F731-A57E-79C45EA022F8}"/>
              </a:ext>
            </a:extLst>
          </p:cNvPr>
          <p:cNvPicPr preferRelativeResize="0"/>
          <p:nvPr/>
        </p:nvPicPr>
        <p:blipFill>
          <a:blip r:embed="rId3">
            <a:alphaModFix/>
          </a:blip>
          <a:stretch>
            <a:fillRect/>
          </a:stretch>
        </p:blipFill>
        <p:spPr>
          <a:xfrm>
            <a:off x="2999656" y="1962565"/>
            <a:ext cx="6385500" cy="3471132"/>
          </a:xfrm>
          <a:prstGeom prst="rect">
            <a:avLst/>
          </a:prstGeom>
          <a:noFill/>
          <a:ln>
            <a:noFill/>
          </a:ln>
        </p:spPr>
      </p:pic>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spTree>
    <p:extLst>
      <p:ext uri="{BB962C8B-B14F-4D97-AF65-F5344CB8AC3E}">
        <p14:creationId xmlns:p14="http://schemas.microsoft.com/office/powerpoint/2010/main" val="232509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Relationships between variables and outliers</a:t>
            </a:r>
            <a:endParaRPr lang="en-GB" sz="3600" dirty="0"/>
          </a:p>
        </p:txBody>
      </p:sp>
      <p:pic>
        <p:nvPicPr>
          <p:cNvPr id="10" name="Google Shape;132;p25">
            <a:extLst>
              <a:ext uri="{FF2B5EF4-FFF2-40B4-BE49-F238E27FC236}">
                <a16:creationId xmlns:a16="http://schemas.microsoft.com/office/drawing/2014/main" id="{05AEEC5D-BBEC-F731-A57E-79C45EA022F8}"/>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999656" y="1962565"/>
            <a:ext cx="6385500" cy="3471132"/>
          </a:xfrm>
          <a:prstGeom prst="rect">
            <a:avLst/>
          </a:prstGeom>
          <a:noFill/>
          <a:ln>
            <a:noFill/>
          </a:ln>
        </p:spPr>
      </p:pic>
      <p:sp>
        <p:nvSpPr>
          <p:cNvPr id="3" name="Arrow: Left 2" descr="A red arrow indicates an outlier on the scatterplot of height to weight for the record with the max weight.   This emphasizes that if the max weight and relationship between height and weight are both preserved, then this record would be recreated in a synthetic version and might compromise anonymity. ">
            <a:extLst>
              <a:ext uri="{FF2B5EF4-FFF2-40B4-BE49-F238E27FC236}">
                <a16:creationId xmlns:a16="http://schemas.microsoft.com/office/drawing/2014/main" id="{7B656439-0889-BBC9-F623-DCA6CABAC074}"/>
              </a:ext>
            </a:extLst>
          </p:cNvPr>
          <p:cNvSpPr/>
          <p:nvPr/>
        </p:nvSpPr>
        <p:spPr>
          <a:xfrm rot="20432038">
            <a:off x="7211985" y="1868434"/>
            <a:ext cx="1080120" cy="43204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359097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High-fidelity synthetic data</a:t>
            </a:r>
            <a:endParaRPr lang="en-GB" sz="3600" dirty="0"/>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Very hard to make as it must be custom built to suit the particular dataset, research question, use case and generation method. </a:t>
            </a:r>
          </a:p>
          <a:p>
            <a:pPr marL="0" indent="0">
              <a:buNone/>
            </a:pPr>
            <a:endParaRPr lang="en-GB" sz="2800" dirty="0"/>
          </a:p>
          <a:p>
            <a:pPr marL="0" indent="0">
              <a:buNone/>
            </a:pPr>
            <a:r>
              <a:rPr lang="en-GB" sz="2800" dirty="0"/>
              <a:t>Need to clarify exactly *which* features of the original need to be faithful and which can be unfaithful. </a:t>
            </a:r>
          </a:p>
          <a:p>
            <a:pPr marL="0" indent="0">
              <a:buNone/>
            </a:pPr>
            <a:endParaRPr lang="en-GB" sz="2800" dirty="0"/>
          </a:p>
          <a:p>
            <a:pPr marL="0" indent="0">
              <a:buNone/>
            </a:pPr>
            <a:r>
              <a:rPr lang="en-GB" sz="2800" dirty="0"/>
              <a:t>Nothing can be 100% faithful, especially if disclosure is a problem.</a:t>
            </a:r>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258748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Greater fidelity is not always better</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The many reasons to make synthetic data may mean that we actually want synth versions that are NOT faithful to the original in some ways. </a:t>
            </a:r>
          </a:p>
          <a:p>
            <a:pPr marL="0" indent="0">
              <a:buNone/>
            </a:pPr>
            <a:endParaRPr lang="en-GB" sz="2800" dirty="0"/>
          </a:p>
          <a:p>
            <a:pPr marL="0" indent="0">
              <a:buNone/>
            </a:pPr>
            <a:r>
              <a:rPr lang="en-GB" sz="2800" dirty="0"/>
              <a:t>Example: </a:t>
            </a:r>
          </a:p>
          <a:p>
            <a:pPr marL="0" indent="0">
              <a:buNone/>
            </a:pPr>
            <a:r>
              <a:rPr lang="en-GB" sz="2800" dirty="0"/>
              <a:t>Goal = AI tool to categorise skin lesion pictures by risk</a:t>
            </a:r>
          </a:p>
          <a:p>
            <a:pPr marL="0" indent="0">
              <a:buNone/>
            </a:pPr>
            <a:r>
              <a:rPr lang="en-GB" sz="2800" dirty="0"/>
              <a:t>Problem = real data has relatively few photos of skin lesions on POC</a:t>
            </a:r>
          </a:p>
        </p:txBody>
      </p:sp>
      <p:sp>
        <p:nvSpPr>
          <p:cNvPr id="4" name="Slide Number Placeholder 3"/>
          <p:cNvSpPr>
            <a:spLocks noGrp="1"/>
          </p:cNvSpPr>
          <p:nvPr>
            <p:ph type="sldNum" sz="quarter" idx="12"/>
          </p:nvPr>
        </p:nvSpPr>
        <p:spPr/>
        <p:txBody>
          <a:bodyPr/>
          <a:lstStyle/>
          <a:p>
            <a:fld id="{016687C5-7511-7743-B429-3BDBE272F28B}" type="slidenum">
              <a:rPr lang="en-US" smtClean="0"/>
              <a:t>29</a:t>
            </a:fld>
            <a:endParaRPr lang="en-US"/>
          </a:p>
        </p:txBody>
      </p:sp>
    </p:spTree>
    <p:extLst>
      <p:ext uri="{BB962C8B-B14F-4D97-AF65-F5344CB8AC3E}">
        <p14:creationId xmlns:p14="http://schemas.microsoft.com/office/powerpoint/2010/main" val="128703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a:t>
            </a:r>
            <a:r>
              <a:rPr lang="en-GB" sz="3600" dirty="0"/>
              <a:t>&amp;A 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pic>
        <p:nvPicPr>
          <p:cNvPr id="5" name="Google Shape;70;p15">
            <a:extLst>
              <a:ext uri="{FF2B5EF4-FFF2-40B4-BE49-F238E27FC236}">
                <a16:creationId xmlns:a16="http://schemas.microsoft.com/office/drawing/2014/main" id="{C3C567E6-8AF1-DECF-F52E-AFEAD6B687BE}"/>
              </a:ext>
              <a:ext uri="{C183D7F6-B498-43B3-948B-1728B52AA6E4}">
                <adec:decorative xmlns:adec="http://schemas.microsoft.com/office/drawing/2017/decorative" val="1"/>
              </a:ext>
            </a:extLst>
          </p:cNvPr>
          <p:cNvPicPr preferRelativeResize="0"/>
          <p:nvPr/>
        </p:nvPicPr>
        <p:blipFill rotWithShape="1">
          <a:blip r:embed="rId2">
            <a:alphaModFix/>
          </a:blip>
          <a:srcRect l="27110" t="57648" r="15235"/>
          <a:stretch/>
        </p:blipFill>
        <p:spPr>
          <a:xfrm>
            <a:off x="2510118" y="3661410"/>
            <a:ext cx="5293360" cy="2830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667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Purposes for synthetic data</a:t>
            </a:r>
          </a:p>
        </p:txBody>
      </p:sp>
      <p:sp>
        <p:nvSpPr>
          <p:cNvPr id="2" name="Slide Number Placeholder 1"/>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326765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Preview</a:t>
            </a:r>
          </a:p>
        </p:txBody>
      </p:sp>
      <p:pic>
        <p:nvPicPr>
          <p:cNvPr id="1026" name="Picture 2" descr="Example: Loading Data into a Table">
            <a:extLst>
              <a:ext uri="{FF2B5EF4-FFF2-40B4-BE49-F238E27FC236}">
                <a16:creationId xmlns:a16="http://schemas.microsoft.com/office/drawing/2014/main" id="{82D83532-38D7-4840-3436-A86571CB6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268760"/>
            <a:ext cx="7080274" cy="471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89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1- Preview</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Small </a:t>
            </a:r>
          </a:p>
          <a:p>
            <a:pPr marL="0" indent="0" algn="l">
              <a:buNone/>
            </a:pPr>
            <a:r>
              <a:rPr lang="en-GB" sz="2800" b="0" i="0" u="none" strike="noStrike" baseline="0" dirty="0">
                <a:latin typeface="+mn-lt"/>
              </a:rPr>
              <a:t>demonstrates structure/style</a:t>
            </a:r>
          </a:p>
          <a:p>
            <a:pPr marL="0" indent="0" algn="l">
              <a:buNone/>
            </a:pPr>
            <a:r>
              <a:rPr lang="en-GB" sz="2800" dirty="0">
                <a:latin typeface="+mn-lt"/>
              </a:rPr>
              <a:t>These should be faithful to:</a:t>
            </a:r>
          </a:p>
          <a:p>
            <a:pPr algn="l"/>
            <a:r>
              <a:rPr lang="en-GB" sz="2800" b="0" i="0" u="none" strike="noStrike" baseline="0" dirty="0">
                <a:latin typeface="+mn-lt"/>
              </a:rPr>
              <a:t>Number and type of fields</a:t>
            </a:r>
          </a:p>
          <a:p>
            <a:pPr algn="l"/>
            <a:r>
              <a:rPr lang="en-GB" sz="2800" b="0" i="0" u="none" strike="noStrike" baseline="0" dirty="0">
                <a:latin typeface="+mn-lt"/>
              </a:rPr>
              <a:t>Format </a:t>
            </a:r>
          </a:p>
          <a:p>
            <a:pPr algn="l"/>
            <a:r>
              <a:rPr lang="en-GB" sz="2800" b="0" i="0" u="none" strike="noStrike" baseline="0" dirty="0">
                <a:latin typeface="+mn-lt"/>
              </a:rPr>
              <a:t>Features that make the data unique</a:t>
            </a:r>
          </a:p>
          <a:p>
            <a:pPr algn="l"/>
            <a:r>
              <a:rPr lang="en-GB" sz="2800" dirty="0">
                <a:latin typeface="+mn-lt"/>
              </a:rPr>
              <a:t>May i</a:t>
            </a:r>
            <a:r>
              <a:rPr lang="en-GB" sz="2800" b="0" i="0" u="none" strike="noStrike" baseline="0" dirty="0">
                <a:latin typeface="+mn-lt"/>
              </a:rPr>
              <a:t>ndicate features/relationships of interest</a:t>
            </a:r>
            <a:endParaRPr lang="en-GB" sz="280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spTree>
    <p:extLst>
      <p:ext uri="{BB962C8B-B14F-4D97-AF65-F5344CB8AC3E}">
        <p14:creationId xmlns:p14="http://schemas.microsoft.com/office/powerpoint/2010/main" val="2245886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Proof of concept</a:t>
            </a:r>
          </a:p>
        </p:txBody>
      </p:sp>
      <p:pic>
        <p:nvPicPr>
          <p:cNvPr id="2050" name="Picture 2" descr="101: Scikit-learn 98:Datasets 1: Toy datasets - YouTube">
            <a:extLst>
              <a:ext uri="{FF2B5EF4-FFF2-40B4-BE49-F238E27FC236}">
                <a16:creationId xmlns:a16="http://schemas.microsoft.com/office/drawing/2014/main" id="{A88046D6-CEDA-80C8-7A81-C4D14F78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052736"/>
            <a:ext cx="8112224" cy="456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94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2 - Proof of concept</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a:t>
            </a:r>
          </a:p>
          <a:p>
            <a:pPr marL="0" indent="0" algn="l">
              <a:buNone/>
            </a:pPr>
            <a:r>
              <a:rPr lang="en-GB" sz="2800" dirty="0">
                <a:latin typeface="+mn-lt"/>
              </a:rPr>
              <a:t>usefully</a:t>
            </a:r>
            <a:r>
              <a:rPr lang="en-GB" sz="2800" b="0" i="0" u="none" strike="noStrike" baseline="0" dirty="0">
                <a:latin typeface="+mn-lt"/>
              </a:rPr>
              <a:t> demonstrates </a:t>
            </a:r>
            <a:r>
              <a:rPr lang="en-GB" sz="2800" dirty="0">
                <a:latin typeface="+mn-lt"/>
              </a:rPr>
              <a:t>that:</a:t>
            </a:r>
          </a:p>
          <a:p>
            <a:r>
              <a:rPr lang="en-GB" sz="2800" dirty="0">
                <a:latin typeface="+mn-lt"/>
              </a:rPr>
              <a:t>Concepts theoretically could work on the real data</a:t>
            </a:r>
            <a:endParaRPr lang="en-GB" sz="2800" b="0" i="0" u="none" strike="noStrike" baseline="0" dirty="0">
              <a:latin typeface="+mn-lt"/>
            </a:endParaRPr>
          </a:p>
          <a:p>
            <a:pPr algn="l"/>
            <a:r>
              <a:rPr lang="en-GB" sz="2800" b="0" i="0" u="none" strike="noStrike" baseline="0" dirty="0">
                <a:latin typeface="+mn-lt"/>
              </a:rPr>
              <a:t>Visualisations/maps/outputs are useful</a:t>
            </a:r>
          </a:p>
          <a:p>
            <a:pPr marL="0" indent="0" algn="l">
              <a:buNone/>
            </a:pPr>
            <a:r>
              <a:rPr lang="en-GB" sz="2800" dirty="0">
                <a:latin typeface="+mn-lt"/>
              </a:rPr>
              <a:t>May be:</a:t>
            </a:r>
          </a:p>
          <a:p>
            <a:r>
              <a:rPr lang="en-GB" sz="2800" b="0" i="0" u="none" strike="noStrike" baseline="0" dirty="0">
                <a:latin typeface="+mn-lt"/>
              </a:rPr>
              <a:t>Preliminary step</a:t>
            </a:r>
          </a:p>
          <a:p>
            <a:r>
              <a:rPr lang="en-GB" sz="2800" dirty="0">
                <a:latin typeface="+mn-lt"/>
              </a:rPr>
              <a:t>Called a “toy dataset”</a:t>
            </a:r>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spTree>
    <p:extLst>
      <p:ext uri="{BB962C8B-B14F-4D97-AF65-F5344CB8AC3E}">
        <p14:creationId xmlns:p14="http://schemas.microsoft.com/office/powerpoint/2010/main" val="164242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Availability</a:t>
            </a:r>
          </a:p>
        </p:txBody>
      </p:sp>
      <p:pic>
        <p:nvPicPr>
          <p:cNvPr id="3074" name="Picture 2" descr="Mission: Impossible' at 25: Tom Cruise kept hitting face in CIA heist">
            <a:extLst>
              <a:ext uri="{FF2B5EF4-FFF2-40B4-BE49-F238E27FC236}">
                <a16:creationId xmlns:a16="http://schemas.microsoft.com/office/drawing/2014/main" id="{9A4A20B9-0AB0-4F9A-1A52-A1AED9A84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231" y="999277"/>
            <a:ext cx="7259538" cy="485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02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3E77EB-7A3D-4712-97DE-1F34DDE7C7DB}"/>
              </a:ext>
            </a:extLst>
          </p:cNvPr>
          <p:cNvSpPr>
            <a:spLocks noGrp="1"/>
          </p:cNvSpPr>
          <p:nvPr>
            <p:ph type="title"/>
          </p:nvPr>
        </p:nvSpPr>
        <p:spPr>
          <a:xfrm>
            <a:off x="838200" y="365125"/>
            <a:ext cx="9977271" cy="548819"/>
          </a:xfrm>
        </p:spPr>
        <p:txBody>
          <a:bodyPr/>
          <a:lstStyle/>
          <a:p>
            <a:r>
              <a:rPr lang="en-GB" dirty="0"/>
              <a:t>Have you ever used data for preview or proof of concept purposes?</a:t>
            </a:r>
          </a:p>
        </p:txBody>
      </p:sp>
      <p:pic>
        <p:nvPicPr>
          <p:cNvPr id="4" name="Picture 3" descr="A mentimeter poll with 35 respondents shows that none had used synthetic data only for preview purposes, that 11 had used it for proof of concept purposes, that 4 had used it for both preview and proof of concept purposes, that 19 had not used it for either of these purposes and that 1 was not sure. ">
            <a:extLst>
              <a:ext uri="{FF2B5EF4-FFF2-40B4-BE49-F238E27FC236}">
                <a16:creationId xmlns:a16="http://schemas.microsoft.com/office/drawing/2014/main" id="{A6F7F61D-7D21-E283-6EBA-1716E5FC3ABB}"/>
              </a:ext>
            </a:extLst>
          </p:cNvPr>
          <p:cNvPicPr>
            <a:picLocks noChangeAspect="1"/>
          </p:cNvPicPr>
          <p:nvPr/>
        </p:nvPicPr>
        <p:blipFill rotWithShape="1">
          <a:blip r:embed="rId2">
            <a:extLst>
              <a:ext uri="{28A0092B-C50C-407E-A947-70E740481C1C}">
                <a14:useLocalDpi xmlns:a14="http://schemas.microsoft.com/office/drawing/2010/main" val="0"/>
              </a:ext>
            </a:extLst>
          </a:blip>
          <a:srcRect t="32150"/>
          <a:stretch/>
        </p:blipFill>
        <p:spPr>
          <a:xfrm>
            <a:off x="0" y="2204864"/>
            <a:ext cx="12192000" cy="4653136"/>
          </a:xfrm>
          <a:prstGeom prst="rect">
            <a:avLst/>
          </a:prstGeom>
        </p:spPr>
      </p:pic>
    </p:spTree>
    <p:extLst>
      <p:ext uri="{BB962C8B-B14F-4D97-AF65-F5344CB8AC3E}">
        <p14:creationId xmlns:p14="http://schemas.microsoft.com/office/powerpoint/2010/main" val="2766552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 Availability</a:t>
            </a:r>
            <a:endParaRPr lang="en-GB" sz="3600" dirty="0"/>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a:t>
            </a:r>
          </a:p>
          <a:p>
            <a:pPr marL="0" indent="0" algn="l">
              <a:buNone/>
            </a:pPr>
            <a:r>
              <a:rPr lang="en-GB" sz="2800" dirty="0">
                <a:latin typeface="+mn-lt"/>
              </a:rPr>
              <a:t>For example:</a:t>
            </a:r>
          </a:p>
          <a:p>
            <a:r>
              <a:rPr lang="en-GB" sz="2800" b="0" i="0" u="none" strike="noStrike" baseline="0" dirty="0">
                <a:latin typeface="+mn-lt"/>
              </a:rPr>
              <a:t>Not currently available </a:t>
            </a:r>
            <a:r>
              <a:rPr lang="en-GB" sz="2800" dirty="0">
                <a:latin typeface="+mn-lt"/>
              </a:rPr>
              <a:t>(in the right format)</a:t>
            </a:r>
            <a:endParaRPr lang="en-GB" sz="2800" b="0" i="0" u="none" strike="noStrike" baseline="0" dirty="0">
              <a:latin typeface="+mn-lt"/>
            </a:endParaRPr>
          </a:p>
          <a:p>
            <a:pPr algn="l"/>
            <a:r>
              <a:rPr lang="en-GB" sz="2800" dirty="0">
                <a:latin typeface="+mn-lt"/>
              </a:rPr>
              <a:t>Rare or very negative events </a:t>
            </a:r>
          </a:p>
          <a:p>
            <a:pPr algn="l"/>
            <a:r>
              <a:rPr lang="en-GB" sz="2800" dirty="0">
                <a:latin typeface="+mn-lt"/>
              </a:rPr>
              <a:t>Unethical situations</a:t>
            </a:r>
          </a:p>
          <a:p>
            <a:pPr algn="l"/>
            <a:r>
              <a:rPr lang="en-GB" sz="2800" dirty="0">
                <a:latin typeface="+mn-lt"/>
              </a:rPr>
              <a:t>Unfeasible requirements </a:t>
            </a:r>
          </a:p>
          <a:p>
            <a:pPr algn="l"/>
            <a:endParaRPr lang="en-GB" sz="2800" b="0" i="0" u="none" strike="noStrike" baseline="0" dirty="0">
              <a:latin typeface="+mn-lt"/>
            </a:endParaRPr>
          </a:p>
          <a:p>
            <a:pPr marL="0" indent="0" algn="l">
              <a:buNone/>
            </a:pPr>
            <a:r>
              <a:rPr lang="en-GB" sz="2800" dirty="0">
                <a:latin typeface="+mn-lt"/>
              </a:rPr>
              <a:t>May be p</a:t>
            </a:r>
            <a:r>
              <a:rPr lang="en-GB" sz="2800" b="0" i="0" u="none" strike="noStrike" baseline="0" dirty="0">
                <a:latin typeface="+mn-lt"/>
              </a:rPr>
              <a:t>reliminary steps or may be the whole research. </a:t>
            </a:r>
            <a:endParaRPr lang="en-GB" sz="280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37</a:t>
            </a:fld>
            <a:endParaRPr lang="en-US"/>
          </a:p>
        </p:txBody>
      </p:sp>
    </p:spTree>
    <p:extLst>
      <p:ext uri="{BB962C8B-B14F-4D97-AF65-F5344CB8AC3E}">
        <p14:creationId xmlns:p14="http://schemas.microsoft.com/office/powerpoint/2010/main" val="3770677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Presentation</a:t>
            </a:r>
          </a:p>
        </p:txBody>
      </p:sp>
      <p:pic>
        <p:nvPicPr>
          <p:cNvPr id="4100" name="Picture 4" descr="Toward more effective data use in teaching - kappanonline.org">
            <a:extLst>
              <a:ext uri="{FF2B5EF4-FFF2-40B4-BE49-F238E27FC236}">
                <a16:creationId xmlns:a16="http://schemas.microsoft.com/office/drawing/2014/main" id="{BF48C9EE-40E3-3263-6832-DF81E9CB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559" y="1299028"/>
            <a:ext cx="6742881" cy="425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4 - Presentation</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Sufficiently large</a:t>
            </a:r>
          </a:p>
          <a:p>
            <a:pPr marL="0" indent="0" algn="l">
              <a:buNone/>
            </a:pPr>
            <a:r>
              <a:rPr lang="en-GB" sz="2800" b="0" i="0" u="none" strike="noStrike" baseline="0" dirty="0">
                <a:latin typeface="+mn-lt"/>
              </a:rPr>
              <a:t>• Representative in relevant ways</a:t>
            </a:r>
          </a:p>
          <a:p>
            <a:r>
              <a:rPr lang="en-GB" sz="2800" dirty="0">
                <a:latin typeface="+mn-lt"/>
              </a:rPr>
              <a:t>Take care if it could be mis</a:t>
            </a:r>
            <a:r>
              <a:rPr lang="en-GB" sz="2800" b="0" i="0" u="none" strike="noStrike" baseline="0" dirty="0">
                <a:latin typeface="+mn-lt"/>
              </a:rPr>
              <a:t>taken as real</a:t>
            </a:r>
          </a:p>
          <a:p>
            <a:pPr algn="l"/>
            <a:r>
              <a:rPr lang="en-GB" sz="2800" b="0" i="0" u="none" strike="noStrike" baseline="0" dirty="0">
                <a:latin typeface="+mn-lt"/>
              </a:rPr>
              <a:t>Thoroughly test it</a:t>
            </a:r>
          </a:p>
          <a:p>
            <a:pPr marL="0" indent="0" algn="l">
              <a:buNone/>
            </a:pPr>
            <a:endParaRPr lang="en-GB" sz="280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39</a:t>
            </a:fld>
            <a:endParaRPr lang="en-US"/>
          </a:p>
        </p:txBody>
      </p:sp>
    </p:spTree>
    <p:extLst>
      <p:ext uri="{BB962C8B-B14F-4D97-AF65-F5344CB8AC3E}">
        <p14:creationId xmlns:p14="http://schemas.microsoft.com/office/powerpoint/2010/main" val="153233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err="1"/>
              <a:t>Mentimeter</a:t>
            </a:r>
            <a:r>
              <a:rPr lang="en-GB" sz="3600" dirty="0"/>
              <a:t> interaction in this workshop</a:t>
            </a:r>
          </a:p>
        </p:txBody>
      </p:sp>
      <p:sp>
        <p:nvSpPr>
          <p:cNvPr id="3" name="Text Placeholder 2"/>
          <p:cNvSpPr>
            <a:spLocks noGrp="1"/>
          </p:cNvSpPr>
          <p:nvPr>
            <p:ph type="body" sz="quarter" idx="13"/>
          </p:nvPr>
        </p:nvSpPr>
        <p:spPr/>
        <p:txBody>
          <a:bodyPr>
            <a:normAutofit lnSpcReduction="10000"/>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r>
              <a:rPr lang="en-GB" sz="2400" dirty="0">
                <a:latin typeface="+mn-lt"/>
                <a:cs typeface="Arial" panose="020B0604020202020204" pitchFamily="34" charset="0"/>
              </a:rPr>
              <a:t>There are also polls, word clouds, short answers and other interactions where the answers will appear anonymously on screen. For this, you go to menti.com and enter the 8 digit code at the top of the screen. </a:t>
            </a:r>
            <a:br>
              <a:rPr lang="en-GB" sz="2400" dirty="0">
                <a:latin typeface="+mn-lt"/>
                <a:cs typeface="Arial" panose="020B0604020202020204" pitchFamily="34" charset="0"/>
              </a:rPr>
            </a:br>
            <a:endParaRPr lang="en-GB" sz="2400" dirty="0">
              <a:latin typeface="+mn-lt"/>
              <a:cs typeface="Arial" panose="020B0604020202020204" pitchFamily="34" charset="0"/>
            </a:endParaRPr>
          </a:p>
          <a:p>
            <a:pPr marL="0" indent="0">
              <a:buNone/>
            </a:pPr>
            <a:r>
              <a:rPr lang="en-GB" sz="2400" dirty="0">
                <a:latin typeface="+mn-lt"/>
                <a:cs typeface="Arial" panose="020B0604020202020204" pitchFamily="34" charset="0"/>
              </a:rPr>
              <a:t>Let’s try it now!</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40977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25E279-D179-8D86-1450-1E412E59D578}"/>
              </a:ext>
            </a:extLst>
          </p:cNvPr>
          <p:cNvSpPr>
            <a:spLocks noGrp="1"/>
          </p:cNvSpPr>
          <p:nvPr>
            <p:ph type="title"/>
          </p:nvPr>
        </p:nvSpPr>
        <p:spPr>
          <a:xfrm>
            <a:off x="838200" y="365125"/>
            <a:ext cx="9977271" cy="548819"/>
          </a:xfrm>
        </p:spPr>
        <p:txBody>
          <a:bodyPr/>
          <a:lstStyle/>
          <a:p>
            <a:r>
              <a:rPr lang="en-GB" dirty="0"/>
              <a:t>Have you ever used data for availability or presentation purposes?</a:t>
            </a:r>
          </a:p>
        </p:txBody>
      </p:sp>
      <p:pic>
        <p:nvPicPr>
          <p:cNvPr id="4" name="Picture 3" descr="A mentimeter poll with 34 respondents shows that 2 had used synthetic data only for availability purposes, that 12 had used it for presentation purposes, that 1 had used it for both availability and presentation purposes, that 19 had not used it for either of these purposes and that none were not sure. Chart, bar chart">
            <a:extLst>
              <a:ext uri="{FF2B5EF4-FFF2-40B4-BE49-F238E27FC236}">
                <a16:creationId xmlns:a16="http://schemas.microsoft.com/office/drawing/2014/main" id="{11F39553-5D3B-26FB-49E9-4ACDBCCE16D4}"/>
              </a:ext>
            </a:extLst>
          </p:cNvPr>
          <p:cNvPicPr>
            <a:picLocks noChangeAspect="1"/>
          </p:cNvPicPr>
          <p:nvPr/>
        </p:nvPicPr>
        <p:blipFill rotWithShape="1">
          <a:blip r:embed="rId2">
            <a:extLst>
              <a:ext uri="{28A0092B-C50C-407E-A947-70E740481C1C}">
                <a14:useLocalDpi xmlns:a14="http://schemas.microsoft.com/office/drawing/2010/main" val="0"/>
              </a:ext>
            </a:extLst>
          </a:blip>
          <a:srcRect t="32150"/>
          <a:stretch/>
        </p:blipFill>
        <p:spPr>
          <a:xfrm>
            <a:off x="0" y="2204864"/>
            <a:ext cx="12192000" cy="4653136"/>
          </a:xfrm>
          <a:prstGeom prst="rect">
            <a:avLst/>
          </a:prstGeom>
        </p:spPr>
      </p:pic>
    </p:spTree>
    <p:extLst>
      <p:ext uri="{BB962C8B-B14F-4D97-AF65-F5344CB8AC3E}">
        <p14:creationId xmlns:p14="http://schemas.microsoft.com/office/powerpoint/2010/main" val="3743101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Code Development</a:t>
            </a:r>
          </a:p>
        </p:txBody>
      </p:sp>
      <p:pic>
        <p:nvPicPr>
          <p:cNvPr id="5122" name="Picture 2" descr="Monitor Displaying Error Text · Free Stock Photo">
            <a:extLst>
              <a:ext uri="{FF2B5EF4-FFF2-40B4-BE49-F238E27FC236}">
                <a16:creationId xmlns:a16="http://schemas.microsoft.com/office/drawing/2014/main" id="{3D193EB1-E946-77E1-A434-C0FBDD1672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0975" y="1115173"/>
            <a:ext cx="6950050" cy="462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746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5 - Code development</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a:t>
            </a:r>
          </a:p>
          <a:p>
            <a:pPr marL="0" indent="0" algn="l">
              <a:buNone/>
            </a:pPr>
            <a:r>
              <a:rPr lang="en-GB" sz="2800" dirty="0">
                <a:latin typeface="+mn-lt"/>
              </a:rPr>
              <a:t>Deliberately unfaithful</a:t>
            </a:r>
            <a:endParaRPr lang="en-GB" sz="2800" b="0" i="0" u="none" strike="noStrike" baseline="0" dirty="0">
              <a:latin typeface="+mn-lt"/>
            </a:endParaRPr>
          </a:p>
          <a:p>
            <a:r>
              <a:rPr lang="en-GB" sz="2800" b="0" i="0" u="none" strike="noStrike" baseline="0" dirty="0">
                <a:latin typeface="+mn-lt"/>
              </a:rPr>
              <a:t>Test if code runs </a:t>
            </a:r>
            <a:r>
              <a:rPr lang="en-GB" sz="2800" dirty="0">
                <a:latin typeface="+mn-lt"/>
              </a:rPr>
              <a:t>under all assumptions</a:t>
            </a:r>
          </a:p>
          <a:p>
            <a:r>
              <a:rPr lang="en-GB" sz="2800" b="0" i="0" u="none" strike="noStrike" baseline="0" dirty="0">
                <a:latin typeface="+mn-lt"/>
              </a:rPr>
              <a:t>Test that code, outputs and documentation </a:t>
            </a:r>
            <a:r>
              <a:rPr lang="en-GB" sz="2800" dirty="0">
                <a:latin typeface="+mn-lt"/>
              </a:rPr>
              <a:t>are</a:t>
            </a:r>
            <a:r>
              <a:rPr lang="en-GB" sz="2800" b="0" i="0" u="none" strike="noStrike" baseline="0" dirty="0">
                <a:latin typeface="+mn-lt"/>
              </a:rPr>
              <a:t> clear and useful</a:t>
            </a:r>
          </a:p>
          <a:p>
            <a:r>
              <a:rPr lang="en-GB" sz="2800" dirty="0">
                <a:latin typeface="+mn-lt"/>
              </a:rPr>
              <a:t>Ensure code could be run by others</a:t>
            </a:r>
            <a:endParaRPr lang="en-GB" sz="2800" b="0" i="0" u="none" strike="noStrike" baseline="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42</a:t>
            </a:fld>
            <a:endParaRPr lang="en-US"/>
          </a:p>
        </p:txBody>
      </p:sp>
    </p:spTree>
    <p:extLst>
      <p:ext uri="{BB962C8B-B14F-4D97-AF65-F5344CB8AC3E}">
        <p14:creationId xmlns:p14="http://schemas.microsoft.com/office/powerpoint/2010/main" val="832050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Remote work</a:t>
            </a:r>
          </a:p>
        </p:txBody>
      </p:sp>
      <p:pic>
        <p:nvPicPr>
          <p:cNvPr id="6146" name="Picture 2" descr="How To Increase Productivity at Work with Time Management &amp; Organizational  Skills | Research.com">
            <a:extLst>
              <a:ext uri="{FF2B5EF4-FFF2-40B4-BE49-F238E27FC236}">
                <a16:creationId xmlns:a16="http://schemas.microsoft.com/office/drawing/2014/main" id="{CBC68ED4-A328-E04A-59CF-366B143B62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0" r="29841"/>
          <a:stretch/>
        </p:blipFill>
        <p:spPr bwMode="auto">
          <a:xfrm>
            <a:off x="3863752" y="1052736"/>
            <a:ext cx="4824536" cy="524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576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6- Remote work</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Probably large and medium or high fidelity</a:t>
            </a:r>
          </a:p>
          <a:p>
            <a:pPr marL="0" indent="0" algn="l">
              <a:buNone/>
            </a:pPr>
            <a:r>
              <a:rPr lang="en-GB" sz="2800" b="0" i="0" u="none" strike="noStrike" baseline="0" dirty="0">
                <a:latin typeface="+mn-lt"/>
              </a:rPr>
              <a:t>Should be:</a:t>
            </a:r>
          </a:p>
          <a:p>
            <a:r>
              <a:rPr lang="en-GB" sz="2800" b="0" i="0" u="none" strike="noStrike" baseline="0" dirty="0">
                <a:latin typeface="+mn-lt"/>
              </a:rPr>
              <a:t>Portable/workable in diverse computing environments</a:t>
            </a:r>
            <a:r>
              <a:rPr lang="en-GB" sz="2800" dirty="0">
                <a:latin typeface="+mn-lt"/>
              </a:rPr>
              <a:t>,</a:t>
            </a:r>
            <a:endParaRPr lang="en-GB" sz="2800" b="0" i="0" u="none" strike="noStrike" baseline="0" dirty="0">
              <a:latin typeface="+mn-lt"/>
            </a:endParaRPr>
          </a:p>
          <a:p>
            <a:pPr algn="l"/>
            <a:r>
              <a:rPr lang="en-GB" sz="2800" b="0" i="0" u="none" strike="noStrike" baseline="0" dirty="0">
                <a:latin typeface="+mn-lt"/>
              </a:rPr>
              <a:t>As faithful as </a:t>
            </a:r>
            <a:r>
              <a:rPr lang="en-GB" sz="2800" dirty="0">
                <a:latin typeface="+mn-lt"/>
              </a:rPr>
              <a:t>necessary for useful </a:t>
            </a:r>
            <a:r>
              <a:rPr lang="en-GB" sz="2800" b="0" i="0" u="none" strike="noStrike" baseline="0" dirty="0">
                <a:latin typeface="+mn-lt"/>
              </a:rPr>
              <a:t>analysis</a:t>
            </a:r>
          </a:p>
          <a:p>
            <a:pPr algn="l"/>
            <a:r>
              <a:rPr lang="en-GB" sz="2800" dirty="0">
                <a:latin typeface="+mn-lt"/>
              </a:rPr>
              <a:t>Clearly useful for </a:t>
            </a:r>
            <a:r>
              <a:rPr lang="en-GB" sz="2800" b="0" i="0" u="none" strike="noStrike" baseline="0" dirty="0">
                <a:latin typeface="+mn-lt"/>
              </a:rPr>
              <a:t>reproducing results</a:t>
            </a:r>
          </a:p>
          <a:p>
            <a:pPr algn="l"/>
            <a:r>
              <a:rPr lang="en-GB" sz="2800" b="0" i="0" u="none" strike="noStrike" baseline="0" dirty="0">
                <a:latin typeface="+mn-lt"/>
              </a:rPr>
              <a:t>Communicated accurately.</a:t>
            </a:r>
            <a:endParaRPr lang="en-GB" sz="280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89216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How to generate synthetic data</a:t>
            </a:r>
          </a:p>
        </p:txBody>
      </p:sp>
      <p:sp>
        <p:nvSpPr>
          <p:cNvPr id="2" name="Slide Number Placeholder 1"/>
          <p:cNvSpPr>
            <a:spLocks noGrp="1"/>
          </p:cNvSpPr>
          <p:nvPr>
            <p:ph type="sldNum" sz="quarter" idx="12"/>
          </p:nvPr>
        </p:nvSpPr>
        <p:spPr/>
        <p:txBody>
          <a:bodyPr/>
          <a:lstStyle/>
          <a:p>
            <a:fld id="{016687C5-7511-7743-B429-3BDBE272F28B}" type="slidenum">
              <a:rPr lang="en-US" smtClean="0"/>
              <a:t>45</a:t>
            </a:fld>
            <a:endParaRPr lang="en-US"/>
          </a:p>
        </p:txBody>
      </p:sp>
    </p:spTree>
    <p:extLst>
      <p:ext uri="{BB962C8B-B14F-4D97-AF65-F5344CB8AC3E}">
        <p14:creationId xmlns:p14="http://schemas.microsoft.com/office/powerpoint/2010/main" val="3079083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290B-CFB5-2D5D-BAA8-FD72888BA5B5}"/>
              </a:ext>
            </a:extLst>
          </p:cNvPr>
          <p:cNvSpPr>
            <a:spLocks noGrp="1"/>
          </p:cNvSpPr>
          <p:nvPr>
            <p:ph type="title"/>
          </p:nvPr>
        </p:nvSpPr>
        <p:spPr/>
        <p:txBody>
          <a:bodyPr/>
          <a:lstStyle/>
          <a:p>
            <a:r>
              <a:rPr lang="en-GB" dirty="0"/>
              <a:t>Have you ever used data for code dev or remote work purposes?</a:t>
            </a:r>
          </a:p>
        </p:txBody>
      </p:sp>
      <p:pic>
        <p:nvPicPr>
          <p:cNvPr id="4" name="Picture 3" descr="A mentimeter poll with 32 respondents shows that 13 had used synthetic data only for code dev purposes, that non had had used it for only remote work  purposes, that 4 had used it for both code dev and remote work purposes, that 15 had not used it for either of these purposes and that none were not sure. ">
            <a:extLst>
              <a:ext uri="{FF2B5EF4-FFF2-40B4-BE49-F238E27FC236}">
                <a16:creationId xmlns:a16="http://schemas.microsoft.com/office/drawing/2014/main" id="{A2238F10-0F2A-3509-33BE-F85772332B0C}"/>
              </a:ext>
            </a:extLst>
          </p:cNvPr>
          <p:cNvPicPr>
            <a:picLocks noChangeAspect="1"/>
          </p:cNvPicPr>
          <p:nvPr/>
        </p:nvPicPr>
        <p:blipFill rotWithShape="1">
          <a:blip r:embed="rId2">
            <a:extLst>
              <a:ext uri="{28A0092B-C50C-407E-A947-70E740481C1C}">
                <a14:useLocalDpi xmlns:a14="http://schemas.microsoft.com/office/drawing/2010/main" val="0"/>
              </a:ext>
            </a:extLst>
          </a:blip>
          <a:srcRect t="32150"/>
          <a:stretch/>
        </p:blipFill>
        <p:spPr>
          <a:xfrm>
            <a:off x="0" y="2204864"/>
            <a:ext cx="12192000" cy="4653136"/>
          </a:xfrm>
          <a:prstGeom prst="rect">
            <a:avLst/>
          </a:prstGeom>
        </p:spPr>
      </p:pic>
    </p:spTree>
    <p:extLst>
      <p:ext uri="{BB962C8B-B14F-4D97-AF65-F5344CB8AC3E}">
        <p14:creationId xmlns:p14="http://schemas.microsoft.com/office/powerpoint/2010/main" val="3185319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Handmade</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If few </a:t>
            </a:r>
            <a:r>
              <a:rPr lang="en-GB" sz="2800" b="0" i="0" u="none" strike="noStrike" baseline="0" dirty="0">
                <a:latin typeface="+mn-lt"/>
              </a:rPr>
              <a:t>examples needed, synthetic data can be “made up” from imagination</a:t>
            </a:r>
          </a:p>
          <a:p>
            <a:r>
              <a:rPr lang="en-GB" sz="2800" b="1" i="0" u="none" strike="noStrike" baseline="0" dirty="0">
                <a:latin typeface="+mn-lt"/>
              </a:rPr>
              <a:t>Obviously synthetic </a:t>
            </a:r>
            <a:r>
              <a:rPr lang="en-GB" sz="2800" b="0" i="0" u="none" strike="noStrike" baseline="0" dirty="0">
                <a:latin typeface="+mn-lt"/>
              </a:rPr>
              <a:t>or not</a:t>
            </a:r>
          </a:p>
          <a:p>
            <a:r>
              <a:rPr lang="en-GB" sz="2800" b="1" dirty="0">
                <a:latin typeface="+mn-lt"/>
              </a:rPr>
              <a:t>Representative</a:t>
            </a:r>
            <a:r>
              <a:rPr lang="en-GB" sz="2800" dirty="0">
                <a:latin typeface="+mn-lt"/>
              </a:rPr>
              <a:t> or not</a:t>
            </a:r>
          </a:p>
          <a:p>
            <a:r>
              <a:rPr lang="en-GB" sz="2800" b="1" i="0" u="none" strike="noStrike" baseline="0" dirty="0">
                <a:latin typeface="+mn-lt"/>
              </a:rPr>
              <a:t>Other</a:t>
            </a:r>
          </a:p>
        </p:txBody>
      </p:sp>
      <p:sp>
        <p:nvSpPr>
          <p:cNvPr id="4" name="Slide Number Placeholder 3"/>
          <p:cNvSpPr>
            <a:spLocks noGrp="1"/>
          </p:cNvSpPr>
          <p:nvPr>
            <p:ph type="sldNum" sz="quarter" idx="12"/>
          </p:nvPr>
        </p:nvSpPr>
        <p:spPr/>
        <p:txBody>
          <a:bodyPr/>
          <a:lstStyle/>
          <a:p>
            <a:fld id="{016687C5-7511-7743-B429-3BDBE272F28B}" type="slidenum">
              <a:rPr lang="en-US" smtClean="0"/>
              <a:t>47</a:t>
            </a:fld>
            <a:endParaRPr lang="en-US"/>
          </a:p>
        </p:txBody>
      </p:sp>
    </p:spTree>
    <p:extLst>
      <p:ext uri="{BB962C8B-B14F-4D97-AF65-F5344CB8AC3E}">
        <p14:creationId xmlns:p14="http://schemas.microsoft.com/office/powerpoint/2010/main" val="2975436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Random/Nonsense</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random generators</a:t>
            </a:r>
          </a:p>
          <a:p>
            <a:r>
              <a:rPr lang="en-GB" sz="2800" b="1" dirty="0">
                <a:latin typeface="+mn-lt"/>
              </a:rPr>
              <a:t>Number(s)</a:t>
            </a:r>
            <a:r>
              <a:rPr lang="en-GB" sz="2800" dirty="0">
                <a:latin typeface="+mn-lt"/>
              </a:rPr>
              <a:t> - most programming packages have multiple options</a:t>
            </a:r>
          </a:p>
          <a:p>
            <a:r>
              <a:rPr lang="en-GB" sz="2800" b="1" dirty="0">
                <a:latin typeface="+mn-lt"/>
              </a:rPr>
              <a:t>Strings </a:t>
            </a:r>
            <a:r>
              <a:rPr lang="en-GB" sz="2800" dirty="0">
                <a:latin typeface="+mn-lt"/>
              </a:rPr>
              <a:t>– import some basic packages and write basic loops</a:t>
            </a:r>
          </a:p>
          <a:p>
            <a:r>
              <a:rPr lang="en-GB" sz="2800" b="1" dirty="0">
                <a:latin typeface="+mn-lt"/>
              </a:rPr>
              <a:t>Combination/structured</a:t>
            </a:r>
            <a:r>
              <a:rPr lang="en-GB" sz="2800" dirty="0">
                <a:latin typeface="+mn-lt"/>
              </a:rPr>
              <a:t> – may need to import multiple packages and write mini-programmes or scripts to generate the right combinations or structures that you need</a:t>
            </a:r>
          </a:p>
        </p:txBody>
      </p:sp>
      <p:sp>
        <p:nvSpPr>
          <p:cNvPr id="4" name="Slide Number Placeholder 3"/>
          <p:cNvSpPr>
            <a:spLocks noGrp="1"/>
          </p:cNvSpPr>
          <p:nvPr>
            <p:ph type="sldNum" sz="quarter" idx="12"/>
          </p:nvPr>
        </p:nvSpPr>
        <p:spPr/>
        <p:txBody>
          <a:bodyPr/>
          <a:lstStyle/>
          <a:p>
            <a:fld id="{016687C5-7511-7743-B429-3BDBE272F28B}" type="slidenum">
              <a:rPr lang="en-US" smtClean="0"/>
              <a:t>48</a:t>
            </a:fld>
            <a:endParaRPr lang="en-US"/>
          </a:p>
        </p:txBody>
      </p:sp>
    </p:spTree>
    <p:extLst>
      <p:ext uri="{BB962C8B-B14F-4D97-AF65-F5344CB8AC3E}">
        <p14:creationId xmlns:p14="http://schemas.microsoft.com/office/powerpoint/2010/main" val="1911794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Machine learning</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trained machine learning models</a:t>
            </a:r>
          </a:p>
          <a:p>
            <a:r>
              <a:rPr lang="en-GB" sz="2800" b="1" dirty="0">
                <a:latin typeface="+mn-lt"/>
              </a:rPr>
              <a:t>Supervised</a:t>
            </a:r>
            <a:r>
              <a:rPr lang="en-GB" sz="2800" dirty="0">
                <a:latin typeface="+mn-lt"/>
              </a:rPr>
              <a:t> methods (linear regression, decision trees, random forest, neural networks, etc.)</a:t>
            </a:r>
          </a:p>
          <a:p>
            <a:r>
              <a:rPr lang="en-GB" sz="2800" b="1" dirty="0">
                <a:latin typeface="+mn-lt"/>
              </a:rPr>
              <a:t>Classification</a:t>
            </a:r>
            <a:r>
              <a:rPr lang="en-GB" sz="2800" dirty="0">
                <a:latin typeface="+mn-lt"/>
              </a:rPr>
              <a:t> methods (logistic regression, support vector machine, naïve bayes, decision trees, random forest, neural networks, etc.)</a:t>
            </a:r>
          </a:p>
          <a:p>
            <a:r>
              <a:rPr lang="en-GB" sz="2800" b="1" dirty="0">
                <a:latin typeface="+mn-lt"/>
              </a:rPr>
              <a:t>Unsupervised</a:t>
            </a:r>
            <a:r>
              <a:rPr lang="en-GB" sz="2800" dirty="0">
                <a:latin typeface="+mn-lt"/>
              </a:rPr>
              <a:t> methods (clustering, dimensionality reduction, principal component analysis, etc.)</a:t>
            </a:r>
          </a:p>
        </p:txBody>
      </p:sp>
      <p:sp>
        <p:nvSpPr>
          <p:cNvPr id="4" name="Slide Number Placeholder 3"/>
          <p:cNvSpPr>
            <a:spLocks noGrp="1"/>
          </p:cNvSpPr>
          <p:nvPr>
            <p:ph type="sldNum" sz="quarter" idx="12"/>
          </p:nvPr>
        </p:nvSpPr>
        <p:spPr/>
        <p:txBody>
          <a:bodyPr/>
          <a:lstStyle/>
          <a:p>
            <a:fld id="{016687C5-7511-7743-B429-3BDBE272F28B}" type="slidenum">
              <a:rPr lang="en-US" smtClean="0"/>
              <a:t>49</a:t>
            </a:fld>
            <a:endParaRPr lang="en-US"/>
          </a:p>
        </p:txBody>
      </p:sp>
    </p:spTree>
    <p:extLst>
      <p:ext uri="{BB962C8B-B14F-4D97-AF65-F5344CB8AC3E}">
        <p14:creationId xmlns:p14="http://schemas.microsoft.com/office/powerpoint/2010/main" val="221894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8843C4A-2081-CA30-B8A9-FA4F92C11024}"/>
              </a:ext>
            </a:extLst>
          </p:cNvPr>
          <p:cNvSpPr>
            <a:spLocks noGrp="1"/>
          </p:cNvSpPr>
          <p:nvPr>
            <p:ph type="title"/>
          </p:nvPr>
        </p:nvSpPr>
        <p:spPr>
          <a:xfrm>
            <a:off x="838200" y="365125"/>
            <a:ext cx="9977271" cy="548819"/>
          </a:xfrm>
        </p:spPr>
        <p:txBody>
          <a:bodyPr>
            <a:noAutofit/>
          </a:bodyPr>
          <a:lstStyle/>
          <a:p>
            <a:r>
              <a:rPr lang="en-GB" sz="3600" dirty="0"/>
              <a:t>Can you hear me now?</a:t>
            </a:r>
          </a:p>
        </p:txBody>
      </p:sp>
      <p:sp>
        <p:nvSpPr>
          <p:cNvPr id="2" name="Slide Number Placeholder 1"/>
          <p:cNvSpPr>
            <a:spLocks noGrp="1"/>
          </p:cNvSpPr>
          <p:nvPr>
            <p:ph type="sldNum" sz="quarter" idx="12"/>
          </p:nvPr>
        </p:nvSpPr>
        <p:spPr/>
        <p:txBody>
          <a:bodyPr/>
          <a:lstStyle/>
          <a:p>
            <a:fld id="{016687C5-7511-7743-B429-3BDBE272F28B}" type="slidenum">
              <a:rPr lang="en-US" smtClean="0"/>
              <a:t>5</a:t>
            </a:fld>
            <a:endParaRPr lang="en-US"/>
          </a:p>
        </p:txBody>
      </p:sp>
      <p:pic>
        <p:nvPicPr>
          <p:cNvPr id="8" name="Picture 7" descr="A mentimeter poll shows that all of the responding participants responded that yes, they can hear the presenter. ">
            <a:extLst>
              <a:ext uri="{FF2B5EF4-FFF2-40B4-BE49-F238E27FC236}">
                <a16:creationId xmlns:a16="http://schemas.microsoft.com/office/drawing/2014/main" id="{0C4E9221-0432-4A0E-3994-E677C677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858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Simulation</a:t>
            </a:r>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generative simulation models</a:t>
            </a:r>
          </a:p>
          <a:p>
            <a:r>
              <a:rPr lang="en-GB" sz="2800" b="1" dirty="0">
                <a:latin typeface="+mn-lt"/>
              </a:rPr>
              <a:t>Artificial environments</a:t>
            </a:r>
            <a:r>
              <a:rPr lang="en-GB" sz="2800" dirty="0">
                <a:latin typeface="+mn-lt"/>
              </a:rPr>
              <a:t> like wind tunnels, wave pools, vacuum tanks, etc. in which inputs and outputs are measured in a controlled environment meant to mimic the real-world</a:t>
            </a:r>
          </a:p>
          <a:p>
            <a:r>
              <a:rPr lang="en-GB" sz="2800" b="1" dirty="0">
                <a:latin typeface="+mn-lt"/>
              </a:rPr>
              <a:t>Computer simulations</a:t>
            </a:r>
            <a:r>
              <a:rPr lang="en-GB" sz="2800" dirty="0">
                <a:latin typeface="+mn-lt"/>
              </a:rPr>
              <a:t> in which real and/or simulated actors/forces/situations are applied within simulated environments with inputs and outputs can be measured as needed</a:t>
            </a:r>
          </a:p>
          <a:p>
            <a:endParaRPr lang="en-GB" sz="2800" dirty="0">
              <a:latin typeface="+mn-lt"/>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50</a:t>
            </a:fld>
            <a:endParaRPr lang="en-US"/>
          </a:p>
        </p:txBody>
      </p:sp>
    </p:spTree>
    <p:extLst>
      <p:ext uri="{BB962C8B-B14F-4D97-AF65-F5344CB8AC3E}">
        <p14:creationId xmlns:p14="http://schemas.microsoft.com/office/powerpoint/2010/main" val="2471584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dirty="0">
                <a:latin typeface="Arial"/>
                <a:cs typeface="Arial"/>
              </a:rPr>
              <a:t>Synthetic data conclusions</a:t>
            </a:r>
            <a:endParaRPr lang="en-GB" dirty="0"/>
          </a:p>
        </p:txBody>
      </p:sp>
      <p:sp>
        <p:nvSpPr>
          <p:cNvPr id="5" name="Text Placeholder 2">
            <a:extLst>
              <a:ext uri="{FF2B5EF4-FFF2-40B4-BE49-F238E27FC236}">
                <a16:creationId xmlns:a16="http://schemas.microsoft.com/office/drawing/2014/main" id="{90F46DF4-7E96-16DE-5EE1-EA7A71E4D54B}"/>
              </a:ext>
            </a:extLst>
          </p:cNvPr>
          <p:cNvSpPr txBox="1">
            <a:spLocks/>
          </p:cNvSpPr>
          <p:nvPr/>
        </p:nvSpPr>
        <p:spPr>
          <a:xfrm>
            <a:off x="911424" y="2015551"/>
            <a:ext cx="8843682" cy="4065454"/>
          </a:xfrm>
          <a:prstGeom prst="rect">
            <a:avLst/>
          </a:prstGeom>
        </p:spPr>
        <p:txBody>
          <a:bodyPr>
            <a:no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latin typeface="+mn-lt"/>
              </a:rPr>
              <a:t>Generated, NOT anonymised. </a:t>
            </a:r>
          </a:p>
          <a:p>
            <a:pPr marL="0" indent="0">
              <a:buFont typeface="Arial" pitchFamily="34" charset="0"/>
              <a:buNone/>
            </a:pPr>
            <a:r>
              <a:rPr lang="en-GB" sz="2800" dirty="0">
                <a:latin typeface="+mn-lt"/>
              </a:rPr>
              <a:t>Fidelity matters but</a:t>
            </a:r>
          </a:p>
          <a:p>
            <a:r>
              <a:rPr lang="en-GB" sz="2800" dirty="0">
                <a:latin typeface="+mn-lt"/>
              </a:rPr>
              <a:t>Truly high fidelity is not really feasible.</a:t>
            </a:r>
          </a:p>
          <a:p>
            <a:r>
              <a:rPr lang="en-GB" sz="2800" dirty="0">
                <a:latin typeface="+mn-lt"/>
              </a:rPr>
              <a:t>Higher fidelity is not always better. </a:t>
            </a:r>
          </a:p>
          <a:p>
            <a:pPr marL="0" indent="0">
              <a:buNone/>
            </a:pPr>
            <a:r>
              <a:rPr lang="en-GB" sz="2800" dirty="0">
                <a:latin typeface="+mn-lt"/>
              </a:rPr>
              <a:t>Many purposes for synthetic data. </a:t>
            </a:r>
          </a:p>
          <a:p>
            <a:pPr marL="0" indent="0">
              <a:buNone/>
            </a:pPr>
            <a:r>
              <a:rPr lang="en-GB" sz="2800" dirty="0">
                <a:latin typeface="+mn-lt"/>
              </a:rPr>
              <a:t>Many ways to generate synthetic data.</a:t>
            </a:r>
          </a:p>
          <a:p>
            <a:pPr marL="0" indent="0">
              <a:buNone/>
            </a:pPr>
            <a:r>
              <a:rPr lang="en-GB" sz="2800" dirty="0">
                <a:latin typeface="+mn-lt"/>
              </a:rPr>
              <a:t>Key for reproducibility.  </a:t>
            </a:r>
          </a:p>
        </p:txBody>
      </p:sp>
      <p:sp>
        <p:nvSpPr>
          <p:cNvPr id="4" name="Slide Number Placeholder 3"/>
          <p:cNvSpPr>
            <a:spLocks noGrp="1"/>
          </p:cNvSpPr>
          <p:nvPr>
            <p:ph type="sldNum" sz="quarter" idx="12"/>
          </p:nvPr>
        </p:nvSpPr>
        <p:spPr/>
        <p:txBody>
          <a:bodyPr/>
          <a:lstStyle/>
          <a:p>
            <a:fld id="{016687C5-7511-7743-B429-3BDBE272F28B}" type="slidenum">
              <a:rPr lang="en-US" smtClean="0"/>
              <a:t>51</a:t>
            </a:fld>
            <a:endParaRPr lang="en-US"/>
          </a:p>
        </p:txBody>
      </p:sp>
    </p:spTree>
    <p:extLst>
      <p:ext uri="{BB962C8B-B14F-4D97-AF65-F5344CB8AC3E}">
        <p14:creationId xmlns:p14="http://schemas.microsoft.com/office/powerpoint/2010/main" val="135176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Break! </a:t>
            </a:r>
          </a:p>
        </p:txBody>
      </p:sp>
      <p:sp>
        <p:nvSpPr>
          <p:cNvPr id="4" name="Text Placeholder 2">
            <a:extLst>
              <a:ext uri="{FF2B5EF4-FFF2-40B4-BE49-F238E27FC236}">
                <a16:creationId xmlns:a16="http://schemas.microsoft.com/office/drawing/2014/main" id="{4BACDD6E-03F6-E481-CC0F-65ECF4CB572A}"/>
              </a:ext>
            </a:extLst>
          </p:cNvPr>
          <p:cNvSpPr txBox="1">
            <a:spLocks/>
          </p:cNvSpPr>
          <p:nvPr/>
        </p:nvSpPr>
        <p:spPr>
          <a:xfrm>
            <a:off x="838200" y="1548713"/>
            <a:ext cx="8843682" cy="4065454"/>
          </a:xfrm>
          <a:prstGeom prst="rect">
            <a:avLst/>
          </a:prstGeom>
        </p:spPr>
        <p:txBody>
          <a:bodyPr>
            <a:norm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t>After the break we will wrap up a few things and then move over to a live coding demonstration with opportunities for you to code along with me!</a:t>
            </a:r>
          </a:p>
        </p:txBody>
      </p:sp>
      <p:sp>
        <p:nvSpPr>
          <p:cNvPr id="2" name="Slide Number Placeholder 1"/>
          <p:cNvSpPr>
            <a:spLocks noGrp="1"/>
          </p:cNvSpPr>
          <p:nvPr>
            <p:ph type="sldNum" sz="quarter" idx="12"/>
          </p:nvPr>
        </p:nvSpPr>
        <p:spPr/>
        <p:txBody>
          <a:bodyPr/>
          <a:lstStyle/>
          <a:p>
            <a:fld id="{016687C5-7511-7743-B429-3BDBE272F28B}" type="slidenum">
              <a:rPr lang="en-US" smtClean="0"/>
              <a:t>52</a:t>
            </a:fld>
            <a:endParaRPr lang="en-US"/>
          </a:p>
        </p:txBody>
      </p:sp>
    </p:spTree>
    <p:extLst>
      <p:ext uri="{BB962C8B-B14F-4D97-AF65-F5344CB8AC3E}">
        <p14:creationId xmlns:p14="http://schemas.microsoft.com/office/powerpoint/2010/main" val="2496600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Further reading/listening</a:t>
            </a:r>
          </a:p>
        </p:txBody>
      </p:sp>
      <p:sp>
        <p:nvSpPr>
          <p:cNvPr id="4" name="Slide Number Placeholder 3"/>
          <p:cNvSpPr>
            <a:spLocks noGrp="1"/>
          </p:cNvSpPr>
          <p:nvPr>
            <p:ph type="sldNum" sz="quarter" idx="12"/>
          </p:nvPr>
        </p:nvSpPr>
        <p:spPr/>
        <p:txBody>
          <a:bodyPr/>
          <a:lstStyle/>
          <a:p>
            <a:fld id="{016687C5-7511-7743-B429-3BDBE272F28B}" type="slidenum">
              <a:rPr lang="en-US" smtClean="0"/>
              <a:t>53</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767408" y="1268760"/>
            <a:ext cx="10729192" cy="4201391"/>
          </a:xfrm>
        </p:spPr>
        <p:txBody>
          <a:bodyPr>
            <a:noAutofit/>
          </a:bodyPr>
          <a:lstStyle/>
          <a:p>
            <a:pPr marL="0" indent="0">
              <a:buNone/>
            </a:pPr>
            <a:r>
              <a:rPr lang="en-GB" sz="2800" dirty="0">
                <a:latin typeface="+mn-lt"/>
              </a:rPr>
              <a:t>Data in Government Blog </a:t>
            </a:r>
            <a:r>
              <a:rPr lang="en-GB" sz="2800" u="sng" dirty="0">
                <a:solidFill>
                  <a:schemeClr val="hlink"/>
                </a:solidFill>
                <a:latin typeface="+mn-lt"/>
                <a:hlinkClick r:id="rId3"/>
              </a:rPr>
              <a:t>tinyurl.com/Synth-</a:t>
            </a:r>
            <a:r>
              <a:rPr lang="en-GB" sz="2800" u="sng" dirty="0" err="1">
                <a:solidFill>
                  <a:schemeClr val="hlink"/>
                </a:solidFill>
                <a:latin typeface="+mn-lt"/>
                <a:hlinkClick r:id="rId3"/>
              </a:rPr>
              <a:t>DataInGov</a:t>
            </a:r>
            <a:endParaRPr lang="en-GB" sz="2800" dirty="0">
              <a:latin typeface="+mn-lt"/>
            </a:endParaRPr>
          </a:p>
          <a:p>
            <a:pPr marL="0" indent="0">
              <a:spcBef>
                <a:spcPts val="2133"/>
              </a:spcBef>
              <a:buNone/>
            </a:pPr>
            <a:r>
              <a:rPr lang="en-GB" sz="2800" dirty="0">
                <a:latin typeface="+mn-lt"/>
              </a:rPr>
              <a:t>The unreasonable effectiveness of synthetic data with </a:t>
            </a:r>
            <a:r>
              <a:rPr lang="en-GB" sz="2800" dirty="0" err="1">
                <a:latin typeface="+mn-lt"/>
              </a:rPr>
              <a:t>Daeil</a:t>
            </a:r>
            <a:r>
              <a:rPr lang="en-GB" sz="2800" dirty="0">
                <a:latin typeface="+mn-lt"/>
              </a:rPr>
              <a:t> Kim </a:t>
            </a:r>
            <a:r>
              <a:rPr lang="en-GB" sz="2800" u="sng" dirty="0">
                <a:solidFill>
                  <a:schemeClr val="hlink"/>
                </a:solidFill>
                <a:latin typeface="+mn-lt"/>
                <a:hlinkClick r:id="rId4"/>
              </a:rPr>
              <a:t>tinyurl.com/Synth-Podcast</a:t>
            </a:r>
            <a:endParaRPr lang="en-GB" sz="2800" dirty="0">
              <a:latin typeface="+mn-lt"/>
            </a:endParaRPr>
          </a:p>
          <a:p>
            <a:pPr marL="0" indent="0">
              <a:spcBef>
                <a:spcPts val="2133"/>
              </a:spcBef>
              <a:spcAft>
                <a:spcPts val="2133"/>
              </a:spcAft>
              <a:buNone/>
            </a:pPr>
            <a:r>
              <a:rPr lang="en-GB" sz="2800" dirty="0">
                <a:latin typeface="+mn-lt"/>
              </a:rPr>
              <a:t>Former UKDS team Medium article </a:t>
            </a:r>
            <a:r>
              <a:rPr lang="en-GB" sz="2800" u="sng" dirty="0">
                <a:solidFill>
                  <a:schemeClr val="hlink"/>
                </a:solidFill>
                <a:latin typeface="+mn-lt"/>
                <a:hlinkClick r:id="rId5"/>
              </a:rPr>
              <a:t>tinyurl.com/Synth-Blogpost</a:t>
            </a:r>
            <a:endParaRPr lang="en-GB" sz="2800" u="sng" dirty="0">
              <a:solidFill>
                <a:schemeClr val="hlink"/>
              </a:solidFill>
              <a:latin typeface="+mn-lt"/>
            </a:endParaRPr>
          </a:p>
          <a:p>
            <a:pPr marL="0" indent="0">
              <a:spcBef>
                <a:spcPts val="2133"/>
              </a:spcBef>
              <a:spcAft>
                <a:spcPts val="2133"/>
              </a:spcAft>
              <a:buNone/>
            </a:pPr>
            <a:r>
              <a:rPr lang="en-GB" sz="2800" dirty="0">
                <a:latin typeface="+mn-lt"/>
              </a:rPr>
              <a:t>Synthetic data estimation for the UK longitudinal studies </a:t>
            </a:r>
            <a:r>
              <a:rPr lang="en-GB" sz="2800" dirty="0">
                <a:latin typeface="+mn-lt"/>
                <a:hlinkClick r:id="rId6"/>
              </a:rPr>
              <a:t>https://tinyurl.com/5hc96ukr</a:t>
            </a:r>
            <a:r>
              <a:rPr lang="en-GB" sz="2800" dirty="0">
                <a:latin typeface="+mn-lt"/>
              </a:rPr>
              <a:t> </a:t>
            </a:r>
          </a:p>
          <a:p>
            <a:pPr marL="0" indent="0">
              <a:spcBef>
                <a:spcPts val="2133"/>
              </a:spcBef>
              <a:spcAft>
                <a:spcPts val="2133"/>
              </a:spcAft>
              <a:buNone/>
            </a:pPr>
            <a:r>
              <a:rPr lang="en-GB" sz="2800" dirty="0"/>
              <a:t>Synthetic Datasets for Statistical Disclosure Control: Theory and Implementation </a:t>
            </a:r>
            <a:r>
              <a:rPr lang="en-GB" sz="2800" dirty="0">
                <a:hlinkClick r:id="rId7"/>
              </a:rPr>
              <a:t>https://tinyurl.com/2sdjz8zv</a:t>
            </a:r>
            <a:r>
              <a:rPr lang="en-GB" sz="2800" dirty="0"/>
              <a:t> </a:t>
            </a:r>
            <a:endParaRPr lang="en-IE" sz="2800" dirty="0"/>
          </a:p>
          <a:p>
            <a:pPr marL="0" indent="0">
              <a:spcBef>
                <a:spcPts val="2133"/>
              </a:spcBef>
              <a:spcAft>
                <a:spcPts val="2133"/>
              </a:spcAft>
              <a:buNone/>
            </a:pPr>
            <a:endParaRPr lang="en-GB" sz="2800" dirty="0">
              <a:latin typeface="+mn-lt"/>
            </a:endParaRPr>
          </a:p>
        </p:txBody>
      </p:sp>
    </p:spTree>
    <p:extLst>
      <p:ext uri="{BB962C8B-B14F-4D97-AF65-F5344CB8AC3E}">
        <p14:creationId xmlns:p14="http://schemas.microsoft.com/office/powerpoint/2010/main" val="1789989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a:p>
        </p:txBody>
      </p:sp>
      <p:sp>
        <p:nvSpPr>
          <p:cNvPr id="3" name="Text Placeholder 2"/>
          <p:cNvSpPr>
            <a:spLocks noGrp="1"/>
          </p:cNvSpPr>
          <p:nvPr>
            <p:ph type="body" idx="1"/>
          </p:nvPr>
        </p:nvSpPr>
        <p:spPr/>
        <p:txBody>
          <a:bodyPr>
            <a:noAutofit/>
          </a:bodyPr>
          <a:lstStyle/>
          <a:p>
            <a:r>
              <a:rPr lang="en-GB" sz="2000" dirty="0" err="1"/>
              <a:t>Dr.</a:t>
            </a:r>
            <a:r>
              <a:rPr lang="en-GB" sz="2000" dirty="0"/>
              <a:t> J. Kasmire</a:t>
            </a:r>
          </a:p>
          <a:p>
            <a:r>
              <a:rPr lang="en-GB" sz="2000" dirty="0"/>
              <a:t>Email </a:t>
            </a:r>
            <a:r>
              <a:rPr lang="en-GB" sz="2000" u="sng" dirty="0">
                <a:solidFill>
                  <a:srgbClr val="0000FF"/>
                </a:solidFill>
                <a:hlinkClick r:id="rId2">
                  <a:extLst>
                    <a:ext uri="{A12FA001-AC4F-418D-AE19-62706E023703}">
                      <ahyp:hlinkClr xmlns:ahyp="http://schemas.microsoft.com/office/drawing/2018/hyperlinkcolor" val="tx"/>
                    </a:ext>
                  </a:extLst>
                </a:hlinkClick>
              </a:rPr>
              <a:t>j.kasmire@manchester.ac.uk</a:t>
            </a:r>
            <a:endParaRPr lang="en-GB" sz="2000" u="sng" dirty="0">
              <a:solidFill>
                <a:srgbClr val="0000FF"/>
              </a:solidFill>
            </a:endParaRPr>
          </a:p>
          <a:p>
            <a:r>
              <a:rPr lang="en-GB" sz="2000" dirty="0"/>
              <a:t>@JKasmireComplex on Twitter </a:t>
            </a:r>
            <a:endParaRPr lang="en-GB" sz="2000" dirty="0">
              <a:latin typeface="+mn-lt"/>
            </a:endParaRPr>
          </a:p>
          <a:p>
            <a:r>
              <a:rPr lang="en-GB" sz="2000" b="0" i="0" dirty="0">
                <a:effectLst/>
                <a:latin typeface="+mn-lt"/>
              </a:rPr>
              <a:t>@JKasmireComplex@mastodonapp.uk</a:t>
            </a:r>
            <a:endParaRPr lang="en-GB" sz="2000" dirty="0">
              <a:latin typeface="+mn-lt"/>
            </a:endParaRPr>
          </a:p>
          <a:p>
            <a:r>
              <a:rPr lang="en-GB" sz="2000" dirty="0">
                <a:cs typeface="Arial" pitchFamily="34" charset="0"/>
              </a:rPr>
              <a:t>@UKDataService on Twitter</a:t>
            </a:r>
          </a:p>
        </p:txBody>
      </p:sp>
      <p:pic>
        <p:nvPicPr>
          <p:cNvPr id="9" name="Picture 8">
            <a:extLst>
              <a:ext uri="{FF2B5EF4-FFF2-40B4-BE49-F238E27FC236}">
                <a16:creationId xmlns:a16="http://schemas.microsoft.com/office/drawing/2014/main" id="{BAA8C234-6209-46A8-BF56-AF579060A4A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54" y="4595806"/>
            <a:ext cx="464873" cy="46487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54</a:t>
            </a:fld>
            <a:endParaRPr lang="en-US"/>
          </a:p>
        </p:txBody>
      </p:sp>
    </p:spTree>
    <p:extLst>
      <p:ext uri="{BB962C8B-B14F-4D97-AF65-F5344CB8AC3E}">
        <p14:creationId xmlns:p14="http://schemas.microsoft.com/office/powerpoint/2010/main" val="181284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normAutofit/>
          </a:bodyPr>
          <a:lstStyle/>
          <a:p>
            <a:r>
              <a:rPr lang="en-GB" sz="2800" dirty="0"/>
              <a:t>Check your speaker/headset is plugged in / volume is on.</a:t>
            </a:r>
          </a:p>
          <a:p>
            <a:r>
              <a:rPr lang="en-GB" sz="2800" dirty="0"/>
              <a:t>Click on audio to listen via phone.</a:t>
            </a:r>
          </a:p>
          <a:p>
            <a:r>
              <a:rPr lang="en-GB" sz="2800" dirty="0"/>
              <a:t>We are recording this webinar and will post it on YouTube (</a:t>
            </a:r>
            <a:r>
              <a:rPr lang="en-GB" sz="2800" dirty="0">
                <a:hlinkClick r:id="rId2"/>
              </a:rPr>
              <a:t>https://www.youtube.com/user/UKDATASERVICE</a:t>
            </a:r>
            <a:r>
              <a:rPr lang="en-GB" sz="2800" dirty="0"/>
              <a:t>)</a:t>
            </a:r>
          </a:p>
          <a:p>
            <a:r>
              <a:rPr lang="en-GB" sz="2800" dirty="0"/>
              <a:t>We are live streaming this too if you need an alternative way to view or listen to it. </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dirty="0">
                <a:latin typeface="Arial"/>
                <a:cs typeface="Arial"/>
              </a:rPr>
              <a:t>You might be interested in other UKDS events</a:t>
            </a:r>
            <a:endParaRPr lang="en-GB" dirty="0"/>
          </a:p>
        </p:txBody>
      </p:sp>
      <p:sp>
        <p:nvSpPr>
          <p:cNvPr id="3" name="Text Placeholder 2"/>
          <p:cNvSpPr>
            <a:spLocks noGrp="1"/>
          </p:cNvSpPr>
          <p:nvPr>
            <p:ph type="body" idx="1"/>
          </p:nvPr>
        </p:nvSpPr>
        <p:spPr>
          <a:xfrm>
            <a:off x="758175" y="1937670"/>
            <a:ext cx="9397809" cy="4518873"/>
          </a:xfrm>
        </p:spPr>
        <p:txBody>
          <a:bodyPr vert="horz" lIns="91440" tIns="45720" rIns="91440" bIns="45720" rtlCol="0" anchor="t">
            <a:noAutofit/>
          </a:bodyPr>
          <a:lstStyle/>
          <a:p>
            <a:r>
              <a:rPr lang="en-GB" sz="2700" b="1" dirty="0">
                <a:solidFill>
                  <a:srgbClr val="212322"/>
                </a:solidFill>
                <a:latin typeface="+mn-lt"/>
                <a:cs typeface="Arial"/>
              </a:rPr>
              <a:t>Developing area profiles using Census 2021 data </a:t>
            </a:r>
            <a:r>
              <a:rPr lang="en-GB" sz="2700" dirty="0">
                <a:solidFill>
                  <a:srgbClr val="212322"/>
                </a:solidFill>
                <a:latin typeface="+mn-lt"/>
                <a:cs typeface="Arial"/>
              </a:rPr>
              <a:t>28/02/23 at 10:00</a:t>
            </a:r>
          </a:p>
          <a:p>
            <a:r>
              <a:rPr lang="en-GB" sz="2700" b="1" dirty="0">
                <a:solidFill>
                  <a:srgbClr val="212322"/>
                </a:solidFill>
                <a:latin typeface="+mn-lt"/>
                <a:cs typeface="Arial"/>
              </a:rPr>
              <a:t>Mapping crime data in R: An intro to GIS &amp; spatial data </a:t>
            </a:r>
            <a:r>
              <a:rPr lang="en-GB" sz="2700" dirty="0">
                <a:solidFill>
                  <a:srgbClr val="212322"/>
                </a:solidFill>
                <a:latin typeface="+mn-lt"/>
                <a:cs typeface="Arial"/>
              </a:rPr>
              <a:t>06/03/23 13:00</a:t>
            </a:r>
          </a:p>
          <a:p>
            <a:r>
              <a:rPr lang="en-GB" sz="2700" b="1" dirty="0">
                <a:solidFill>
                  <a:srgbClr val="212322"/>
                </a:solidFill>
                <a:latin typeface="+mn-lt"/>
                <a:cs typeface="Arial"/>
              </a:rPr>
              <a:t>Mapping crime data in R: Live code demo </a:t>
            </a:r>
            <a:r>
              <a:rPr lang="en-GB" sz="2700" dirty="0">
                <a:solidFill>
                  <a:srgbClr val="212322"/>
                </a:solidFill>
                <a:latin typeface="+mn-lt"/>
                <a:cs typeface="Arial"/>
              </a:rPr>
              <a:t>08/03/23 13:00</a:t>
            </a:r>
          </a:p>
          <a:p>
            <a:r>
              <a:rPr lang="en-GB" sz="2700" b="1" dirty="0">
                <a:solidFill>
                  <a:srgbClr val="212322"/>
                </a:solidFill>
                <a:latin typeface="+mn-lt"/>
                <a:cs typeface="Arial"/>
              </a:rPr>
              <a:t>CSS Drop-ins </a:t>
            </a:r>
            <a:r>
              <a:rPr lang="en-GB" sz="2700" dirty="0">
                <a:solidFill>
                  <a:srgbClr val="212322"/>
                </a:solidFill>
                <a:latin typeface="+mn-lt"/>
                <a:cs typeface="Arial"/>
              </a:rPr>
              <a:t>– Every 2nd Tuesday of the month at 13:00</a:t>
            </a:r>
            <a:endParaRPr lang="en-GB" sz="2700" dirty="0">
              <a:latin typeface="+mn-lt"/>
              <a:cs typeface="Arial"/>
              <a:hlinkClick r:id="" action="ppaction://noaction"/>
            </a:endParaRPr>
          </a:p>
          <a:p>
            <a:r>
              <a:rPr lang="en-GB" sz="2700" dirty="0">
                <a:latin typeface="+mn-lt"/>
                <a:cs typeface="Arial"/>
                <a:hlinkClick r:id="" action="ppaction://noaction"/>
              </a:rPr>
              <a:t>https://ukdataservice.ac.uk/news-and-events/events.aspx</a:t>
            </a:r>
            <a:r>
              <a:rPr lang="en-GB" sz="2700" dirty="0">
                <a:latin typeface="+mn-lt"/>
                <a:cs typeface="Arial"/>
              </a:rPr>
              <a:t> </a:t>
            </a:r>
          </a:p>
          <a:p>
            <a:r>
              <a:rPr lang="en-GB" sz="2700" dirty="0">
                <a:latin typeface="+mn-lt"/>
                <a:cs typeface="Arial"/>
                <a:hlinkClick r:id="rId3"/>
              </a:rPr>
              <a:t>https://www.ukdataservice.ac.uk/news-and-events/events/past-events.aspx</a:t>
            </a:r>
            <a:endParaRPr lang="en-GB" sz="2700" dirty="0">
              <a:latin typeface="+mn-lt"/>
              <a:cs typeface="Arial"/>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76729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latin typeface="Arial"/>
                <a:cs typeface="Arial"/>
              </a:rPr>
              <a:t>Table of Contents for this workshop</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
        <p:nvSpPr>
          <p:cNvPr id="7" name="Content Placeholder 8">
            <a:extLst>
              <a:ext uri="{FF2B5EF4-FFF2-40B4-BE49-F238E27FC236}">
                <a16:creationId xmlns:a16="http://schemas.microsoft.com/office/drawing/2014/main" id="{7AA93A80-4CA6-4820-98E5-3B5239214D2B}"/>
              </a:ext>
            </a:extLst>
          </p:cNvPr>
          <p:cNvSpPr txBox="1">
            <a:spLocks/>
          </p:cNvSpPr>
          <p:nvPr/>
        </p:nvSpPr>
        <p:spPr>
          <a:xfrm>
            <a:off x="838200" y="1600738"/>
            <a:ext cx="10514900" cy="51838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latin typeface="Arial"/>
                <a:cs typeface="Arial"/>
              </a:rPr>
              <a:t>Synthetic data – what it is and is not</a:t>
            </a:r>
          </a:p>
          <a:p>
            <a:pPr marL="0" indent="0">
              <a:buFont typeface="Arial" panose="020B0604020202020204" pitchFamily="34" charset="0"/>
              <a:buNone/>
            </a:pPr>
            <a:r>
              <a:rPr lang="en-GB" sz="2800" dirty="0">
                <a:latin typeface="Arial"/>
                <a:cs typeface="Arial"/>
              </a:rPr>
              <a:t>Fidelity – an important concept for synthetic data</a:t>
            </a:r>
          </a:p>
          <a:p>
            <a:pPr marL="0" indent="0">
              <a:buFont typeface="Arial" panose="020B0604020202020204" pitchFamily="34" charset="0"/>
              <a:buNone/>
            </a:pPr>
            <a:r>
              <a:rPr lang="en-GB" sz="2800" dirty="0">
                <a:latin typeface="Arial"/>
                <a:cs typeface="Arial"/>
              </a:rPr>
              <a:t>Uses of synthetic data</a:t>
            </a:r>
          </a:p>
          <a:p>
            <a:pPr marL="0" indent="0">
              <a:buFont typeface="Arial" panose="020B0604020202020204" pitchFamily="34" charset="0"/>
              <a:buNone/>
            </a:pPr>
            <a:r>
              <a:rPr lang="en-GB" sz="2800" dirty="0">
                <a:latin typeface="Arial"/>
                <a:cs typeface="Arial"/>
              </a:rPr>
              <a:t>Generating synthetic data</a:t>
            </a:r>
          </a:p>
          <a:p>
            <a:pPr marL="0" indent="0">
              <a:buFont typeface="Arial" panose="020B0604020202020204" pitchFamily="34" charset="0"/>
              <a:buNone/>
            </a:pPr>
            <a:r>
              <a:rPr lang="en-GB" sz="2800" dirty="0">
                <a:latin typeface="Arial"/>
                <a:cs typeface="Arial"/>
              </a:rPr>
              <a:t>Break</a:t>
            </a:r>
          </a:p>
          <a:p>
            <a:pPr marL="0" indent="0">
              <a:buFont typeface="Arial" panose="020B0604020202020204" pitchFamily="34" charset="0"/>
              <a:buNone/>
            </a:pPr>
            <a:r>
              <a:rPr lang="en-GB" sz="2800" dirty="0">
                <a:latin typeface="Arial"/>
                <a:cs typeface="Arial"/>
              </a:rPr>
              <a:t>Hands on session/code demo</a:t>
            </a:r>
          </a:p>
          <a:p>
            <a:pPr marL="0" indent="0">
              <a:buFont typeface="Arial" panose="020B0604020202020204" pitchFamily="34" charset="0"/>
              <a:buNone/>
            </a:pPr>
            <a:endParaRPr lang="en-GB" sz="2800" dirty="0">
              <a:latin typeface="Arial"/>
              <a:cs typeface="Arial"/>
            </a:endParaRPr>
          </a:p>
          <a:p>
            <a:pPr marL="0" indent="0">
              <a:buFont typeface="Arial" panose="020B0604020202020204" pitchFamily="34" charset="0"/>
              <a:buNone/>
            </a:pPr>
            <a:endParaRPr lang="en-GB" sz="2800" dirty="0">
              <a:latin typeface="Arial"/>
              <a:cs typeface="Arial"/>
            </a:endParaRPr>
          </a:p>
        </p:txBody>
      </p:sp>
    </p:spTree>
    <p:extLst>
      <p:ext uri="{BB962C8B-B14F-4D97-AF65-F5344CB8AC3E}">
        <p14:creationId xmlns:p14="http://schemas.microsoft.com/office/powerpoint/2010/main" val="17397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Synthetic data</a:t>
            </a:r>
          </a:p>
        </p:txBody>
      </p:sp>
      <p:sp>
        <p:nvSpPr>
          <p:cNvPr id="2" name="Slide Number Placeholder 1"/>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481263392"/>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906E92-EA08-47C8-8FD3-9B3E2736E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989689-63BA-4961-801F-6259F6A34C01}">
  <ds:schemaRefs>
    <ds:schemaRef ds:uri="http://purl.org/dc/dcmitype/"/>
    <ds:schemaRef ds:uri="28b91107-4a81-451c-84f7-f52706813e27"/>
    <ds:schemaRef ds:uri="http://schemas.microsoft.com/office/infopath/2007/PartnerControls"/>
    <ds:schemaRef ds:uri="1d2e6339-9963-4444-b0f2-be5dad007de0"/>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579E2D9-2976-4F02-A7CF-FC754F84BB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826</TotalTime>
  <Words>5199</Words>
  <Application>Microsoft Office PowerPoint</Application>
  <PresentationFormat>Widescreen</PresentationFormat>
  <Paragraphs>431</Paragraphs>
  <Slides>54</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Helvetica</vt:lpstr>
      <vt:lpstr>Arial</vt:lpstr>
      <vt:lpstr>UKDS_UKDA</vt:lpstr>
      <vt:lpstr>Synthetic Data: An introductory workshop</vt:lpstr>
      <vt:lpstr>Interaction in this workshop</vt:lpstr>
      <vt:lpstr>Q&amp;A Interaction in this workshop</vt:lpstr>
      <vt:lpstr>Mentimeter interaction in this workshop</vt:lpstr>
      <vt:lpstr>Can you hear me now?</vt:lpstr>
      <vt:lpstr>Troubleshooting audio problems</vt:lpstr>
      <vt:lpstr>You might be interested in other UKDS events</vt:lpstr>
      <vt:lpstr>Table of Contents for this workshop</vt:lpstr>
      <vt:lpstr>Synthetic data</vt:lpstr>
      <vt:lpstr>What is synthetic data?</vt:lpstr>
      <vt:lpstr>Examples of synthetic data</vt:lpstr>
      <vt:lpstr>Examples of synthetic data 2</vt:lpstr>
      <vt:lpstr>Examples of synthetic data 3</vt:lpstr>
      <vt:lpstr>Examples of synthetic data 4</vt:lpstr>
      <vt:lpstr>What is not synthetic data?</vt:lpstr>
      <vt:lpstr>Terminology is important</vt:lpstr>
      <vt:lpstr>Is data from a cycle lane sensor synthetic?</vt:lpstr>
      <vt:lpstr>Are the predictions from weather forecasts synthetic data?</vt:lpstr>
      <vt:lpstr>Is census microdata synthetic?</vt:lpstr>
      <vt:lpstr>Is the output from Chat GPT synthetic?</vt:lpstr>
      <vt:lpstr>Is stuff you just made up in your head synthetic?</vt:lpstr>
      <vt:lpstr>Fidelity</vt:lpstr>
      <vt:lpstr>What is fidelity? </vt:lpstr>
      <vt:lpstr>Synthetic data can be faithful on:</vt:lpstr>
      <vt:lpstr>Low-fidelity example</vt:lpstr>
      <vt:lpstr>Relationships between variables</vt:lpstr>
      <vt:lpstr>Relationships between variables and outliers</vt:lpstr>
      <vt:lpstr>High-fidelity synthetic data</vt:lpstr>
      <vt:lpstr>Greater fidelity is not always better</vt:lpstr>
      <vt:lpstr>Purposes for synthetic data</vt:lpstr>
      <vt:lpstr>Preview</vt:lpstr>
      <vt:lpstr>1- Preview</vt:lpstr>
      <vt:lpstr>Proof of concept</vt:lpstr>
      <vt:lpstr>2 - Proof of concept</vt:lpstr>
      <vt:lpstr>Availability</vt:lpstr>
      <vt:lpstr>Have you ever used data for preview or proof of concept purposes?</vt:lpstr>
      <vt:lpstr>3 - Availability</vt:lpstr>
      <vt:lpstr>Presentation</vt:lpstr>
      <vt:lpstr>4 - Presentation</vt:lpstr>
      <vt:lpstr>Have you ever used data for availability or presentation purposes?</vt:lpstr>
      <vt:lpstr>Code Development</vt:lpstr>
      <vt:lpstr>5 - Code development</vt:lpstr>
      <vt:lpstr>Remote work</vt:lpstr>
      <vt:lpstr>6- Remote work</vt:lpstr>
      <vt:lpstr>How to generate synthetic data</vt:lpstr>
      <vt:lpstr>Have you ever used data for code dev or remote work purposes?</vt:lpstr>
      <vt:lpstr>Handmade</vt:lpstr>
      <vt:lpstr>Random/Nonsense</vt:lpstr>
      <vt:lpstr>Machine learning</vt:lpstr>
      <vt:lpstr>Simulation</vt:lpstr>
      <vt:lpstr>Synthetic data conclusions</vt:lpstr>
      <vt:lpstr>Break! </vt:lpstr>
      <vt:lpstr>Further reading/listening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Julia Kasmire</cp:lastModifiedBy>
  <cp:revision>4</cp:revision>
  <dcterms:created xsi:type="dcterms:W3CDTF">2021-05-20T15:30:47Z</dcterms:created>
  <dcterms:modified xsi:type="dcterms:W3CDTF">2023-02-23T12:01:56Z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